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89.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312" r:id="rId4"/>
    <p:sldId id="313" r:id="rId5"/>
    <p:sldId id="316" r:id="rId6"/>
    <p:sldId id="320" r:id="rId7"/>
    <p:sldId id="322" r:id="rId8"/>
    <p:sldId id="324" r:id="rId9"/>
    <p:sldId id="325" r:id="rId10"/>
    <p:sldId id="276" r:id="rId11"/>
    <p:sldId id="326" r:id="rId12"/>
    <p:sldId id="329" r:id="rId13"/>
    <p:sldId id="331" r:id="rId14"/>
    <p:sldId id="332" r:id="rId15"/>
    <p:sldId id="333" r:id="rId16"/>
    <p:sldId id="361" r:id="rId17"/>
    <p:sldId id="336" r:id="rId18"/>
    <p:sldId id="337" r:id="rId19"/>
    <p:sldId id="341" r:id="rId20"/>
    <p:sldId id="344" r:id="rId21"/>
    <p:sldId id="345" r:id="rId22"/>
    <p:sldId id="351" r:id="rId23"/>
    <p:sldId id="354" r:id="rId24"/>
    <p:sldId id="314" r:id="rId25"/>
    <p:sldId id="355" r:id="rId26"/>
    <p:sldId id="356" r:id="rId27"/>
    <p:sldId id="359" r:id="rId28"/>
  </p:sldIdLst>
  <p:sldSz cx="10058400" cy="5657850"/>
  <p:notesSz cx="6858000" cy="1362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CF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41" autoAdjust="0"/>
    <p:restoredTop sz="71533" autoAdjust="0"/>
  </p:normalViewPr>
  <p:slideViewPr>
    <p:cSldViewPr>
      <p:cViewPr varScale="1">
        <p:scale>
          <a:sx n="94" d="100"/>
          <a:sy n="94" d="100"/>
        </p:scale>
        <p:origin x="594" y="11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2841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97538" y="0"/>
            <a:ext cx="4359275" cy="284163"/>
          </a:xfrm>
          <a:prstGeom prst="rect">
            <a:avLst/>
          </a:prstGeom>
        </p:spPr>
        <p:txBody>
          <a:bodyPr vert="horz" lIns="91440" tIns="45720" rIns="91440" bIns="45720" rtlCol="0"/>
          <a:lstStyle>
            <a:lvl1pPr algn="r">
              <a:defRPr sz="1200"/>
            </a:lvl1pPr>
          </a:lstStyle>
          <a:p>
            <a:fld id="{0121FF02-A13B-9842-B4AB-3C4E5E107F0D}" type="datetimeFigureOut">
              <a:rPr lang="en-US" smtClean="0"/>
              <a:t>2/10/2023</a:t>
            </a:fld>
            <a:endParaRPr lang="en-US" dirty="0"/>
          </a:p>
        </p:txBody>
      </p:sp>
      <p:sp>
        <p:nvSpPr>
          <p:cNvPr id="4" name="Slide Image Placeholder 3"/>
          <p:cNvSpPr>
            <a:spLocks noGrp="1" noRot="1" noChangeAspect="1"/>
          </p:cNvSpPr>
          <p:nvPr>
            <p:ph type="sldImg" idx="2"/>
          </p:nvPr>
        </p:nvSpPr>
        <p:spPr>
          <a:xfrm>
            <a:off x="3333750" y="708025"/>
            <a:ext cx="3390900" cy="1908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6475" y="2722563"/>
            <a:ext cx="8045450" cy="22288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373688"/>
            <a:ext cx="4359275" cy="2841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97538" y="5373688"/>
            <a:ext cx="4359275" cy="284162"/>
          </a:xfrm>
          <a:prstGeom prst="rect">
            <a:avLst/>
          </a:prstGeom>
        </p:spPr>
        <p:txBody>
          <a:bodyPr vert="horz" lIns="91440" tIns="45720" rIns="91440" bIns="45720" rtlCol="0" anchor="b"/>
          <a:lstStyle>
            <a:lvl1pPr algn="r">
              <a:defRPr sz="1200"/>
            </a:lvl1pPr>
          </a:lstStyle>
          <a:p>
            <a:fld id="{295AD1E9-6362-AF42-914D-8A6C69E0469A}" type="slidenum">
              <a:rPr lang="en-US" smtClean="0"/>
              <a:t>‹#›</a:t>
            </a:fld>
            <a:endParaRPr lang="en-US" dirty="0"/>
          </a:p>
        </p:txBody>
      </p:sp>
    </p:spTree>
    <p:extLst>
      <p:ext uri="{BB962C8B-B14F-4D97-AF65-F5344CB8AC3E}">
        <p14:creationId xmlns:p14="http://schemas.microsoft.com/office/powerpoint/2010/main" val="74587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Campbell </a:t>
            </a:r>
            <a:r>
              <a:rPr lang="en-US" dirty="0"/>
              <a:t>University is</a:t>
            </a:r>
            <a:r>
              <a:rPr lang="en-US" sz="1200" kern="1200" dirty="0">
                <a:solidFill>
                  <a:schemeClr val="tx1"/>
                </a:solidFill>
                <a:effectLst/>
                <a:latin typeface="+mn-lt"/>
                <a:ea typeface="+mn-ea"/>
                <a:cs typeface="+mn-cs"/>
              </a:rPr>
              <a:t> a private, co-ed university with Baptist roots that offers more than 150 majors, tracks, and concentrations. Our mission is to graduate students with exemplary academic and professional skills who are prepared for purposeful lives and meaningful service.</a:t>
            </a:r>
          </a:p>
        </p:txBody>
      </p:sp>
      <p:sp>
        <p:nvSpPr>
          <p:cNvPr id="4" name="Slide Number Placeholder 3"/>
          <p:cNvSpPr>
            <a:spLocks noGrp="1"/>
          </p:cNvSpPr>
          <p:nvPr>
            <p:ph type="sldNum" sz="quarter" idx="10"/>
          </p:nvPr>
        </p:nvSpPr>
        <p:spPr/>
        <p:txBody>
          <a:bodyPr/>
          <a:lstStyle/>
          <a:p>
            <a:fld id="{295AD1E9-6362-AF42-914D-8A6C69E0469A}" type="slidenum">
              <a:rPr lang="en-US" smtClean="0"/>
              <a:t>1</a:t>
            </a:fld>
            <a:endParaRPr lang="en-US" dirty="0"/>
          </a:p>
        </p:txBody>
      </p:sp>
    </p:spTree>
    <p:extLst>
      <p:ext uri="{BB962C8B-B14F-4D97-AF65-F5344CB8AC3E}">
        <p14:creationId xmlns:p14="http://schemas.microsoft.com/office/powerpoint/2010/main" val="111625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11</a:t>
            </a:fld>
            <a:endParaRPr lang="en-US" dirty="0"/>
          </a:p>
        </p:txBody>
      </p:sp>
    </p:spTree>
    <p:extLst>
      <p:ext uri="{BB962C8B-B14F-4D97-AF65-F5344CB8AC3E}">
        <p14:creationId xmlns:p14="http://schemas.microsoft.com/office/powerpoint/2010/main" val="239378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English, Communication Studies, Foreign Language</a:t>
            </a:r>
          </a:p>
          <a:p>
            <a:r>
              <a:rPr lang="en-US" sz="1200" kern="1200" dirty="0">
                <a:solidFill>
                  <a:schemeClr val="tx1"/>
                </a:solidFill>
                <a:effectLst/>
                <a:latin typeface="+mn-lt"/>
                <a:ea typeface="+mn-ea"/>
                <a:cs typeface="+mn-cs"/>
              </a:rPr>
              <a:t>• “Premier pre professional degree”</a:t>
            </a:r>
          </a:p>
          <a:p>
            <a:r>
              <a:rPr lang="en-US" sz="1200" kern="1200" dirty="0">
                <a:solidFill>
                  <a:schemeClr val="tx1"/>
                </a:solidFill>
                <a:effectLst/>
                <a:latin typeface="+mn-lt"/>
                <a:ea typeface="+mn-ea"/>
                <a:cs typeface="+mn-cs"/>
              </a:rPr>
              <a:t>• English Pre-Med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a:t>
            </a:r>
          </a:p>
          <a:p>
            <a:r>
              <a:rPr lang="en-US" sz="1200" kern="1200" dirty="0">
                <a:solidFill>
                  <a:schemeClr val="tx1"/>
                </a:solidFill>
                <a:effectLst/>
                <a:latin typeface="+mn-lt"/>
                <a:ea typeface="+mn-ea"/>
                <a:cs typeface="+mn-cs"/>
              </a:rPr>
              <a:t>• Four Majors B.A. Comm., Studies, B.S. in Health Comm., B.S. Training and Development.</a:t>
            </a:r>
          </a:p>
          <a:p>
            <a:r>
              <a:rPr lang="en-US" sz="1200" kern="1200" dirty="0">
                <a:solidFill>
                  <a:schemeClr val="tx1"/>
                </a:solidFill>
                <a:effectLst/>
                <a:latin typeface="+mn-lt"/>
                <a:ea typeface="+mn-ea"/>
                <a:cs typeface="+mn-cs"/>
              </a:rPr>
              <a:t>• 4+1 Master of science in public Health</a:t>
            </a:r>
          </a:p>
          <a:p>
            <a:r>
              <a:rPr lang="en-US" sz="1200" kern="1200" dirty="0">
                <a:solidFill>
                  <a:schemeClr val="tx1"/>
                </a:solidFill>
                <a:effectLst/>
                <a:latin typeface="+mn-lt"/>
                <a:ea typeface="+mn-ea"/>
                <a:cs typeface="+mn-cs"/>
              </a:rPr>
              <a:t>• 3+3 pre-law/Juris Doctorate (one less year of School)</a:t>
            </a:r>
          </a:p>
          <a:p>
            <a:r>
              <a:rPr lang="en-US" sz="1200" kern="1200" dirty="0">
                <a:solidFill>
                  <a:schemeClr val="tx1"/>
                </a:solidFill>
                <a:effectLst/>
                <a:latin typeface="+mn-lt"/>
                <a:ea typeface="+mn-ea"/>
                <a:cs typeface="+mn-cs"/>
              </a:rPr>
              <a:t>• Campbell times, Pine Burr, Campbell Now are all production opportunities on campus</a:t>
            </a:r>
          </a:p>
          <a:p>
            <a:r>
              <a:rPr lang="en-US" sz="1200" kern="1200" dirty="0">
                <a:solidFill>
                  <a:schemeClr val="tx1"/>
                </a:solidFill>
                <a:effectLst/>
                <a:latin typeface="+mn-lt"/>
                <a:ea typeface="+mn-ea"/>
                <a:cs typeface="+mn-cs"/>
              </a:rPr>
              <a:t>• Professional standard TV production studio.</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Mathematics/Information, Christian Studies</a:t>
            </a:r>
          </a:p>
          <a:p>
            <a:r>
              <a:rPr lang="en-US" sz="1200" kern="1200" dirty="0">
                <a:solidFill>
                  <a:schemeClr val="tx1"/>
                </a:solidFill>
                <a:effectLst/>
                <a:latin typeface="+mn-lt"/>
                <a:ea typeface="+mn-ea"/>
                <a:cs typeface="+mn-cs"/>
              </a:rPr>
              <a:t>Christian Studies concentrations: Ministry, Youth Ministry, Pre-Law</a:t>
            </a:r>
          </a:p>
          <a:p>
            <a:r>
              <a:rPr lang="en-US" sz="1200" kern="1200" dirty="0">
                <a:solidFill>
                  <a:schemeClr val="tx1"/>
                </a:solidFill>
                <a:effectLst/>
                <a:latin typeface="+mn-lt"/>
                <a:ea typeface="+mn-ea"/>
                <a:cs typeface="+mn-cs"/>
              </a:rPr>
              <a:t>3+3 programs with divinity school</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Exercise Science: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4+1 Sports Management BS/MBA Dual Degree Program</a:t>
            </a:r>
          </a:p>
          <a:p>
            <a:r>
              <a:rPr lang="en-US" sz="1200" kern="1200" dirty="0">
                <a:solidFill>
                  <a:schemeClr val="tx1"/>
                </a:solidFill>
                <a:effectLst/>
                <a:latin typeface="+mn-lt"/>
                <a:ea typeface="+mn-ea"/>
                <a:cs typeface="+mn-cs"/>
              </a:rPr>
              <a:t>• Computer Laboratory furnished with metabolic analyzer, fitness testing treadmill, bicycle ergometers and other fitness assessments systems suitable to conduct student research at high level.</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ROTC</a:t>
            </a:r>
          </a:p>
          <a:p>
            <a:r>
              <a:rPr lang="en-US" sz="1200" kern="1200" dirty="0">
                <a:solidFill>
                  <a:schemeClr val="tx1"/>
                </a:solidFill>
                <a:effectLst/>
                <a:latin typeface="+mn-lt"/>
                <a:ea typeface="+mn-ea"/>
                <a:cs typeface="+mn-cs"/>
              </a:rPr>
              <a:t>• Leadership program not major</a:t>
            </a:r>
          </a:p>
          <a:p>
            <a:r>
              <a:rPr lang="en-US" sz="1200" kern="1200" dirty="0">
                <a:solidFill>
                  <a:schemeClr val="tx1"/>
                </a:solidFill>
                <a:effectLst/>
                <a:latin typeface="+mn-lt"/>
                <a:ea typeface="+mn-ea"/>
                <a:cs typeface="+mn-cs"/>
              </a:rPr>
              <a:t>• 74-100 students</a:t>
            </a:r>
          </a:p>
          <a:p>
            <a:r>
              <a:rPr lang="en-US" sz="1200" kern="1200" dirty="0">
                <a:solidFill>
                  <a:schemeClr val="tx1"/>
                </a:solidFill>
                <a:effectLst/>
                <a:latin typeface="+mn-lt"/>
                <a:ea typeface="+mn-ea"/>
                <a:cs typeface="+mn-cs"/>
              </a:rPr>
              <a:t>• Participate for two years with no commitment to the army</a:t>
            </a:r>
          </a:p>
          <a:p>
            <a:r>
              <a:rPr lang="en-US" sz="1200" kern="1200" dirty="0">
                <a:solidFill>
                  <a:schemeClr val="tx1"/>
                </a:solidFill>
                <a:effectLst/>
                <a:latin typeface="+mn-lt"/>
                <a:ea typeface="+mn-ea"/>
                <a:cs typeface="+mn-cs"/>
              </a:rPr>
              <a:t>• 4 full tuition scholarships as freshmen, 6 students get 3 years of full tuition</a:t>
            </a:r>
          </a:p>
          <a:p>
            <a:r>
              <a:rPr lang="en-US" sz="1200" kern="1200" dirty="0">
                <a:solidFill>
                  <a:schemeClr val="tx1"/>
                </a:solidFill>
                <a:effectLst/>
                <a:latin typeface="+mn-lt"/>
                <a:ea typeface="+mn-ea"/>
                <a:cs typeface="+mn-cs"/>
              </a:rPr>
              <a:t>• Roughly 50 juniors/ seniors receive scholarship.</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14</a:t>
            </a:fld>
            <a:endParaRPr lang="en-US" dirty="0"/>
          </a:p>
        </p:txBody>
      </p:sp>
    </p:spTree>
    <p:extLst>
      <p:ext uri="{BB962C8B-B14F-4D97-AF65-F5344CB8AC3E}">
        <p14:creationId xmlns:p14="http://schemas.microsoft.com/office/powerpoint/2010/main" val="28233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Criminal Justice, political science</a:t>
            </a:r>
          </a:p>
          <a:p>
            <a:r>
              <a:rPr lang="en-US" sz="1200" kern="1200" dirty="0">
                <a:solidFill>
                  <a:schemeClr val="tx1"/>
                </a:solidFill>
                <a:effectLst/>
                <a:latin typeface="+mn-lt"/>
                <a:ea typeface="+mn-ea"/>
                <a:cs typeface="+mn-cs"/>
              </a:rPr>
              <a:t>-Class Size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10-12</a:t>
            </a:r>
          </a:p>
          <a:p>
            <a:r>
              <a:rPr lang="en-US" sz="1200" kern="1200" dirty="0">
                <a:solidFill>
                  <a:schemeClr val="tx1"/>
                </a:solidFill>
                <a:effectLst/>
                <a:latin typeface="+mn-lt"/>
                <a:ea typeface="+mn-ea"/>
                <a:cs typeface="+mn-cs"/>
              </a:rPr>
              <a:t>-Internships with local professionals and agencies</a:t>
            </a:r>
          </a:p>
          <a:p>
            <a:r>
              <a:rPr lang="en-US" sz="1200" kern="1200" dirty="0">
                <a:solidFill>
                  <a:schemeClr val="tx1"/>
                </a:solidFill>
                <a:effectLst/>
                <a:latin typeface="+mn-lt"/>
                <a:ea typeface="+mn-ea"/>
                <a:cs typeface="+mn-cs"/>
              </a:rPr>
              <a:t>-undergraduate research</a:t>
            </a:r>
          </a:p>
          <a:p>
            <a:r>
              <a:rPr lang="en-US" sz="1200" kern="1200" dirty="0">
                <a:solidFill>
                  <a:schemeClr val="tx1"/>
                </a:solidFill>
                <a:effectLst/>
                <a:latin typeface="+mn-lt"/>
                <a:ea typeface="+mn-ea"/>
                <a:cs typeface="+mn-cs"/>
              </a:rPr>
              <a:t>Student quote: “I have come to realize how rare my experience at Campbell was. I had professors that I went to daily for everything whether it was academic or personally…”</a:t>
            </a:r>
          </a:p>
          <a:p>
            <a:r>
              <a:rPr lang="en-US" sz="1200" kern="1200" dirty="0">
                <a:solidFill>
                  <a:schemeClr val="tx1"/>
                </a:solidFill>
                <a:effectLst/>
                <a:latin typeface="+mn-lt"/>
                <a:ea typeface="+mn-ea"/>
                <a:cs typeface="+mn-cs"/>
              </a:rPr>
              <a:t>-FBI academy training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D1E9-6362-AF42-914D-8A6C69E0469A}" type="slidenum">
              <a:rPr lang="en-US" smtClean="0"/>
              <a:t>15</a:t>
            </a:fld>
            <a:endParaRPr lang="en-US" dirty="0"/>
          </a:p>
        </p:txBody>
      </p:sp>
    </p:spTree>
    <p:extLst>
      <p:ext uri="{BB962C8B-B14F-4D97-AF65-F5344CB8AC3E}">
        <p14:creationId xmlns:p14="http://schemas.microsoft.com/office/powerpoint/2010/main" val="148052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D1E9-6362-AF42-914D-8A6C69E0469A}" type="slidenum">
              <a:rPr lang="en-US" smtClean="0"/>
              <a:t>16</a:t>
            </a:fld>
            <a:endParaRPr lang="en-US" dirty="0"/>
          </a:p>
        </p:txBody>
      </p:sp>
    </p:spTree>
    <p:extLst>
      <p:ext uri="{BB962C8B-B14F-4D97-AF65-F5344CB8AC3E}">
        <p14:creationId xmlns:p14="http://schemas.microsoft.com/office/powerpoint/2010/main" val="173454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Top bar passage rate of all NC law schools,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ranked #2 law school for bar passage rate in the country.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Extensive alumni network, including 15 district attorneys, two NC Court of Appeals judges, and the NC Secretary of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+ 3 Accelerated Dual Degree Program through undergraduate BA in Liberal Arts.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Presents the practice of law as a way to make a difference by serving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17</a:t>
            </a:fld>
            <a:endParaRPr lang="en-US" dirty="0"/>
          </a:p>
        </p:txBody>
      </p:sp>
    </p:spTree>
    <p:extLst>
      <p:ext uri="{BB962C8B-B14F-4D97-AF65-F5344CB8AC3E}">
        <p14:creationId xmlns:p14="http://schemas.microsoft.com/office/powerpoint/2010/main" val="31190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Student Success Office at Campbell offers many different things to help students be successful!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Campbell University Freshmen Seminar is a class that helps students adjust to life at college. The focus of CUFS is student success and highlights skills such as developing study habits and time management. Free tutoring and a writing center are available for students in the library. A counseling center and other resources are also available. Career Development help and an annual Career Fair are offered.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First-Year Experience (CUFS 100, BADM 100, NURS 100, PHARM 100, ENGR 100): This class allows students to have guidance in adjusting to college life. It centers around ensuring the success of a new student by focusing on important skills like good study habits or the ability to effectively manage their time. The classes encourage freshmen to be open and honest about their perceived challenges.</a:t>
            </a:r>
          </a:p>
          <a:p>
            <a:r>
              <a:rPr lang="en-US" sz="1200" kern="1200" dirty="0">
                <a:solidFill>
                  <a:schemeClr val="tx1"/>
                </a:solidFill>
                <a:effectLst/>
                <a:latin typeface="+mn-lt"/>
                <a:ea typeface="+mn-ea"/>
                <a:cs typeface="+mn-cs"/>
              </a:rPr>
              <a:t>Tutoring and Writing Center</a:t>
            </a:r>
          </a:p>
          <a:p>
            <a:r>
              <a:rPr lang="en-US" sz="1200" kern="1200" dirty="0">
                <a:solidFill>
                  <a:schemeClr val="tx1"/>
                </a:solidFill>
                <a:effectLst/>
                <a:latin typeface="+mn-lt"/>
                <a:ea typeface="+mn-ea"/>
                <a:cs typeface="+mn-cs"/>
              </a:rPr>
              <a:t>Counseling Center and Self Help Resources</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18</a:t>
            </a:fld>
            <a:endParaRPr lang="en-US" dirty="0"/>
          </a:p>
        </p:txBody>
      </p:sp>
    </p:spTree>
    <p:extLst>
      <p:ext uri="{BB962C8B-B14F-4D97-AF65-F5344CB8AC3E}">
        <p14:creationId xmlns:p14="http://schemas.microsoft.com/office/powerpoint/2010/main" val="212774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campus dining options including Chick fil a, Moe’s, and Starbucks. Feel free to talk about meal plan options,</a:t>
            </a:r>
            <a:r>
              <a:rPr lang="en-US" sz="1200" kern="1200" baseline="0" dirty="0">
                <a:solidFill>
                  <a:schemeClr val="tx1"/>
                </a:solidFill>
                <a:effectLst/>
                <a:latin typeface="+mn-lt"/>
                <a:ea typeface="+mn-ea"/>
                <a:cs typeface="+mn-cs"/>
              </a:rPr>
              <a:t> Gaylord’s Kitchen, swipes at sporting event concessions, local places to eat, etc. here.</a:t>
            </a:r>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19</a:t>
            </a:fld>
            <a:endParaRPr lang="en-US" dirty="0"/>
          </a:p>
        </p:txBody>
      </p:sp>
    </p:spTree>
    <p:extLst>
      <p:ext uri="{BB962C8B-B14F-4D97-AF65-F5344CB8AC3E}">
        <p14:creationId xmlns:p14="http://schemas.microsoft.com/office/powerpoint/2010/main" val="347156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Global Engagement opportunities within the United States and in over 50 countries! Trips</a:t>
            </a:r>
            <a:r>
              <a:rPr lang="en-US" baseline="0" dirty="0"/>
              <a:t> take place during Fall break, Spring break, summer break, and winter break, or students can opt for semester-long and year-long programs. The Office of Global Engagement has an event at the beginning of each semester that showcases opportunities for upcoming trips! Some trips are within a specific major, but students do not have to be studying that topic in order to go on the trip! Trips include both tourist-y features as well as educational information. Trips can be professor-led or partnerships with other organizations/universities.</a:t>
            </a:r>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20</a:t>
            </a:fld>
            <a:endParaRPr lang="en-US" dirty="0"/>
          </a:p>
        </p:txBody>
      </p:sp>
    </p:spTree>
    <p:extLst>
      <p:ext uri="{BB962C8B-B14F-4D97-AF65-F5344CB8AC3E}">
        <p14:creationId xmlns:p14="http://schemas.microsoft.com/office/powerpoint/2010/main" val="1326207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over 90 clubs and honor societies, you’ll always be busy!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CAB (Campus Activities Board): </a:t>
            </a:r>
          </a:p>
          <a:p>
            <a:r>
              <a:rPr lang="en-US" sz="1200" kern="1200" dirty="0">
                <a:solidFill>
                  <a:schemeClr val="tx1"/>
                </a:solidFill>
                <a:effectLst/>
                <a:latin typeface="+mn-lt"/>
                <a:ea typeface="+mn-ea"/>
                <a:cs typeface="+mn-cs"/>
              </a:rPr>
              <a:t>Mud Volleyball, Beach and Mountain Trips, Spring Break Cruise, Friday Night Movie Night, and more!</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21</a:t>
            </a:fld>
            <a:endParaRPr lang="en-US" dirty="0"/>
          </a:p>
        </p:txBody>
      </p:sp>
    </p:spTree>
    <p:extLst>
      <p:ext uri="{BB962C8B-B14F-4D97-AF65-F5344CB8AC3E}">
        <p14:creationId xmlns:p14="http://schemas.microsoft.com/office/powerpoint/2010/main" val="79926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Athletics at Campbell is a big part of the college experience. We have Division 1 sports and are in the Big South Conference except for swimming and wrestling. We are part of the Southern Conference for wrestling and the Coastal Collegiate Swimming Association. </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22</a:t>
            </a:fld>
            <a:endParaRPr lang="en-US" dirty="0"/>
          </a:p>
        </p:txBody>
      </p:sp>
    </p:spTree>
    <p:extLst>
      <p:ext uri="{BB962C8B-B14F-4D97-AF65-F5344CB8AC3E}">
        <p14:creationId xmlns:p14="http://schemas.microsoft.com/office/powerpoint/2010/main" val="275454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Continuing with the theme of service, we strive to serve those with greatest need, regardless of return.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have been forward thinking and moving, but not at the expense of our past.</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3</a:t>
            </a:fld>
            <a:endParaRPr lang="en-US" dirty="0"/>
          </a:p>
        </p:txBody>
      </p:sp>
    </p:spTree>
    <p:extLst>
      <p:ext uri="{BB962C8B-B14F-4D97-AF65-F5344CB8AC3E}">
        <p14:creationId xmlns:p14="http://schemas.microsoft.com/office/powerpoint/2010/main" val="377165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very important aspects of life at Campbell include Faith, Learning, and Service. Mission trip opportunities in the past have included East St. Louis, Georgia, Honduras, Ukraine, Italy, India, South Africa, Hungary, and Nashville. Campus-wide Operation Inasmuch is an annual event that takes place across Harnett County. Martin Luther King Day of Service also takes place annually. Each Sunday night, a student-led campus worship takes place in Butler Chapel. Resident Chaplains are graduate students that live in each dorm and plans bible studies for students. They are also available when students need to just talk. Connections takes place each week for Freshmen and Sophomores. It is a time to come together as a class and hear from a guest speaker or a ministry group. Connections merges the university’s hallmarks of faith, learning, and service together to educate, challenge, and prepare students to live and act responsibly in this world.</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23</a:t>
            </a:fld>
            <a:endParaRPr lang="en-US" dirty="0"/>
          </a:p>
        </p:txBody>
      </p:sp>
    </p:spTree>
    <p:extLst>
      <p:ext uri="{BB962C8B-B14F-4D97-AF65-F5344CB8AC3E}">
        <p14:creationId xmlns:p14="http://schemas.microsoft.com/office/powerpoint/2010/main" val="3846844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Admissions Department offers rolling admissions-meaning that there are no hard deadlines. You can apply as early as the completion of your junior year. The application is free through our website. We will need your completed application, official high school transcript, and official SAT and/or ACT scores before we can fully accept you. We super-score the SAT and ACT, meaning that we use the highest sections from each attempt when reviewing the scores. Residual ACT option.</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D1E9-6362-AF42-914D-8A6C69E0469A}" type="slidenum">
              <a:rPr lang="en-US" smtClean="0"/>
              <a:t>25</a:t>
            </a:fld>
            <a:endParaRPr lang="en-US" dirty="0"/>
          </a:p>
        </p:txBody>
      </p:sp>
    </p:spTree>
    <p:extLst>
      <p:ext uri="{BB962C8B-B14F-4D97-AF65-F5344CB8AC3E}">
        <p14:creationId xmlns:p14="http://schemas.microsoft.com/office/powerpoint/2010/main" val="1859729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D1E9-6362-AF42-914D-8A6C69E0469A}" type="slidenum">
              <a:rPr lang="en-US" smtClean="0"/>
              <a:t>27</a:t>
            </a:fld>
            <a:endParaRPr lang="en-US" dirty="0"/>
          </a:p>
        </p:txBody>
      </p:sp>
    </p:spTree>
    <p:extLst>
      <p:ext uri="{BB962C8B-B14F-4D97-AF65-F5344CB8AC3E}">
        <p14:creationId xmlns:p14="http://schemas.microsoft.com/office/powerpoint/2010/main" val="200700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4</a:t>
            </a:fld>
            <a:endParaRPr lang="en-US" dirty="0"/>
          </a:p>
        </p:txBody>
      </p:sp>
    </p:spTree>
    <p:extLst>
      <p:ext uri="{BB962C8B-B14F-4D97-AF65-F5344CB8AC3E}">
        <p14:creationId xmlns:p14="http://schemas.microsoft.com/office/powerpoint/2010/main" val="353981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hands-on, project-based freshman curriculum and a high degree of student-faculty interaction. With its location in the Research Triangle Region, students will enjoy a variety of internship and research opportunities. </a:t>
            </a:r>
          </a:p>
          <a:p>
            <a:r>
              <a:rPr lang="en-US" dirty="0"/>
              <a:t>*3 hands-on projects freshman year (Robot Car, Fish Tank, Design Project)</a:t>
            </a:r>
            <a:endParaRPr lang="en-US" dirty="0">
              <a:cs typeface="Calibri"/>
            </a:endParaRPr>
          </a:p>
          <a:p>
            <a:r>
              <a:rPr lang="en-US" dirty="0"/>
              <a:t>-Classes fused with labs – taught by professor, not GA or TA</a:t>
            </a:r>
            <a:endParaRPr lang="en-US" dirty="0">
              <a:cs typeface="Calibri"/>
            </a:endParaRPr>
          </a:p>
          <a:p>
            <a:r>
              <a:rPr lang="en-US" dirty="0"/>
              <a:t>-Classes capped at 24 students</a:t>
            </a:r>
            <a:endParaRPr lang="en-US" dirty="0">
              <a:cs typeface="Calibri"/>
            </a:endParaRPr>
          </a:p>
          <a:p>
            <a:r>
              <a:rPr lang="en-US" dirty="0"/>
              <a:t>-Work in teams of 3-4</a:t>
            </a:r>
            <a:endParaRPr lang="en-US" dirty="0">
              <a:cs typeface="Calibri"/>
            </a:endParaRPr>
          </a:p>
          <a:p>
            <a:r>
              <a:rPr lang="en-US" dirty="0"/>
              <a:t>*State-of-the-art facilities: Laser Cutters, Water Jet Cutter, CNC Mill and Lathe **EVERY STUDENT IS REQUIRED TO USE EQUIPMENT. **</a:t>
            </a:r>
            <a:endParaRPr lang="en-US" dirty="0">
              <a:cs typeface="Calibri" panose="020F0502020204030204"/>
            </a:endParaRPr>
          </a:p>
          <a:p>
            <a:r>
              <a:rPr lang="en-US" dirty="0"/>
              <a:t>-Internships: Daniel in Africa, etc.- worked on elephant deterrent for villages with Army Research Labs, CAT, Pzifer, Novo Nordisk, 3M, and Boom Edam.</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95AD1E9-6362-AF42-914D-8A6C69E0469A}" type="slidenum">
              <a:rPr lang="en-US" smtClean="0"/>
              <a:t>5</a:t>
            </a:fld>
            <a:endParaRPr lang="en-US" dirty="0"/>
          </a:p>
        </p:txBody>
      </p:sp>
    </p:spTree>
    <p:extLst>
      <p:ext uri="{BB962C8B-B14F-4D97-AF65-F5344CB8AC3E}">
        <p14:creationId xmlns:p14="http://schemas.microsoft.com/office/powerpoint/2010/main" val="19951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50 seats available</a:t>
            </a:r>
          </a:p>
          <a:p>
            <a:r>
              <a:rPr lang="en-US" dirty="0">
                <a:cs typeface="Calibri"/>
              </a:rPr>
              <a:t>Sim labs, manicans </a:t>
            </a:r>
          </a:p>
          <a:p>
            <a:r>
              <a:rPr lang="en-US" dirty="0">
                <a:cs typeface="Calibri"/>
              </a:rPr>
              <a:t>ER set up/triage - Drs Office setup </a:t>
            </a:r>
          </a:p>
        </p:txBody>
      </p:sp>
      <p:sp>
        <p:nvSpPr>
          <p:cNvPr id="4" name="Slide Number Placeholder 3"/>
          <p:cNvSpPr>
            <a:spLocks noGrp="1"/>
          </p:cNvSpPr>
          <p:nvPr>
            <p:ph type="sldNum" sz="quarter" idx="10"/>
          </p:nvPr>
        </p:nvSpPr>
        <p:spPr/>
        <p:txBody>
          <a:bodyPr/>
          <a:lstStyle/>
          <a:p>
            <a:fld id="{295AD1E9-6362-AF42-914D-8A6C69E0469A}" type="slidenum">
              <a:rPr lang="en-US" smtClean="0"/>
              <a:t>6</a:t>
            </a:fld>
            <a:endParaRPr lang="en-US" dirty="0"/>
          </a:p>
        </p:txBody>
      </p:sp>
    </p:spTree>
    <p:extLst>
      <p:ext uri="{BB962C8B-B14F-4D97-AF65-F5344CB8AC3E}">
        <p14:creationId xmlns:p14="http://schemas.microsoft.com/office/powerpoint/2010/main" val="383050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osteopathic medicine is that they treat the entire patient rather than just the symptoms.</a:t>
            </a:r>
          </a:p>
          <a:p>
            <a:r>
              <a:rPr lang="en-US" dirty="0"/>
              <a:t>Treat patient as integrated whole: mind, body, and spirit.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95AD1E9-6362-AF42-914D-8A6C69E0469A}" type="slidenum">
              <a:rPr lang="en-US" smtClean="0"/>
              <a:t>7</a:t>
            </a:fld>
            <a:endParaRPr lang="en-US" dirty="0"/>
          </a:p>
        </p:txBody>
      </p:sp>
    </p:spTree>
    <p:extLst>
      <p:ext uri="{BB962C8B-B14F-4D97-AF65-F5344CB8AC3E}">
        <p14:creationId xmlns:p14="http://schemas.microsoft.com/office/powerpoint/2010/main" val="313682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Citizen’s Wealth Management Center provides a cutting edge classroom, specialized training, real world experience, and software knowledge.</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8</a:t>
            </a:fld>
            <a:endParaRPr lang="en-US" dirty="0"/>
          </a:p>
        </p:txBody>
      </p:sp>
    </p:spTree>
    <p:extLst>
      <p:ext uri="{BB962C8B-B14F-4D97-AF65-F5344CB8AC3E}">
        <p14:creationId xmlns:p14="http://schemas.microsoft.com/office/powerpoint/2010/main" val="46466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Undergraduate business students can earn a Bachelor of Business Administration degree and a MBA degree in 5 years through the 4+1 option.</a:t>
            </a:r>
          </a:p>
          <a:p>
            <a:endParaRPr lang="en-US" dirty="0"/>
          </a:p>
        </p:txBody>
      </p:sp>
      <p:sp>
        <p:nvSpPr>
          <p:cNvPr id="4" name="Slide Number Placeholder 3"/>
          <p:cNvSpPr>
            <a:spLocks noGrp="1"/>
          </p:cNvSpPr>
          <p:nvPr>
            <p:ph type="sldNum" sz="quarter" idx="10"/>
          </p:nvPr>
        </p:nvSpPr>
        <p:spPr/>
        <p:txBody>
          <a:bodyPr/>
          <a:lstStyle/>
          <a:p>
            <a:fld id="{295AD1E9-6362-AF42-914D-8A6C69E0469A}" type="slidenum">
              <a:rPr lang="en-US" smtClean="0"/>
              <a:t>9</a:t>
            </a:fld>
            <a:endParaRPr lang="en-US" dirty="0"/>
          </a:p>
        </p:txBody>
      </p:sp>
    </p:spTree>
    <p:extLst>
      <p:ext uri="{BB962C8B-B14F-4D97-AF65-F5344CB8AC3E}">
        <p14:creationId xmlns:p14="http://schemas.microsoft.com/office/powerpoint/2010/main" val="231310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Eligible to sit for the Certified Financial Planner and Certified Trust and Financial Advisor certification examinations immediately upon graduation.</a:t>
            </a:r>
          </a:p>
          <a:p>
            <a:r>
              <a:rPr lang="en-US" sz="1200" kern="1200" dirty="0">
                <a:solidFill>
                  <a:schemeClr val="tx1"/>
                </a:solidFill>
                <a:effectLst/>
                <a:latin typeface="+mn-lt"/>
                <a:ea typeface="+mn-ea"/>
                <a:cs typeface="+mn-cs"/>
              </a:rPr>
              <a:t>Internships with various companies including Wells Fargo, Bank of America, JP Morgan, First Citizens, BB&amp;T, and Regions Bank.</a:t>
            </a:r>
          </a:p>
          <a:p>
            <a:r>
              <a:rPr lang="en-US" sz="1200" kern="1200" dirty="0">
                <a:solidFill>
                  <a:schemeClr val="tx1"/>
                </a:solidFill>
                <a:effectLst/>
                <a:latin typeface="+mn-lt"/>
                <a:ea typeface="+mn-ea"/>
                <a:cs typeface="+mn-cs"/>
              </a:rPr>
              <a:t>9 Different Majors</a:t>
            </a:r>
          </a:p>
          <a:p>
            <a:r>
              <a:rPr lang="en-US" sz="1200" kern="1200" dirty="0">
                <a:solidFill>
                  <a:schemeClr val="tx1"/>
                </a:solidFill>
                <a:effectLst/>
                <a:latin typeface="+mn-lt"/>
                <a:ea typeface="+mn-ea"/>
                <a:cs typeface="+mn-cs"/>
              </a:rPr>
              <a:t>In- House Career Services and Student Success</a:t>
            </a:r>
          </a:p>
          <a:p>
            <a:r>
              <a:rPr lang="en-US" sz="1200" kern="1200" dirty="0">
                <a:solidFill>
                  <a:schemeClr val="tx1"/>
                </a:solidFill>
                <a:effectLst/>
                <a:latin typeface="+mn-lt"/>
                <a:ea typeface="+mn-ea"/>
                <a:cs typeface="+mn-cs"/>
              </a:rPr>
              <a:t>4+1 MBA Option</a:t>
            </a:r>
          </a:p>
          <a:p>
            <a:r>
              <a:rPr lang="en-US" sz="1200" kern="1200" dirty="0">
                <a:solidFill>
                  <a:schemeClr val="tx1"/>
                </a:solidFill>
                <a:effectLst/>
                <a:latin typeface="+mn-lt"/>
                <a:ea typeface="+mn-ea"/>
                <a:cs typeface="+mn-cs"/>
              </a:rPr>
              <a:t>Entrepreneurship Opportunities/ entrepreneur portfolio</a:t>
            </a:r>
          </a:p>
          <a:p>
            <a:r>
              <a:rPr lang="en-US" sz="1200" kern="1200" dirty="0">
                <a:solidFill>
                  <a:schemeClr val="tx1"/>
                </a:solidFill>
                <a:effectLst/>
                <a:latin typeface="+mn-lt"/>
                <a:ea typeface="+mn-ea"/>
                <a:cs typeface="+mn-cs"/>
              </a:rPr>
              <a:t>Real Projects and Collaborations</a:t>
            </a:r>
          </a:p>
          <a:p>
            <a:r>
              <a:rPr lang="en-US" sz="1200" kern="1200" dirty="0">
                <a:solidFill>
                  <a:schemeClr val="tx1"/>
                </a:solidFill>
                <a:effectLst/>
                <a:latin typeface="+mn-lt"/>
                <a:ea typeface="+mn-ea"/>
                <a:cs typeface="+mn-cs"/>
              </a:rPr>
              <a:t>Paid Internships</a:t>
            </a:r>
          </a:p>
          <a:p>
            <a:r>
              <a:rPr lang="en-US" sz="1200" kern="1200" dirty="0">
                <a:solidFill>
                  <a:schemeClr val="tx1"/>
                </a:solidFill>
                <a:effectLst/>
                <a:latin typeface="+mn-lt"/>
                <a:ea typeface="+mn-ea"/>
                <a:cs typeface="+mn-cs"/>
              </a:rPr>
              <a:t>Trust and Wealth Management program- Only one in the nation</a:t>
            </a:r>
          </a:p>
          <a:p>
            <a:r>
              <a:rPr lang="en-US" sz="1200" kern="1200" dirty="0">
                <a:solidFill>
                  <a:schemeClr val="tx1"/>
                </a:solidFill>
                <a:effectLst/>
                <a:latin typeface="+mn-lt"/>
                <a:ea typeface="+mn-ea"/>
                <a:cs typeface="+mn-cs"/>
              </a:rPr>
              <a:t>PGA Golf Management Program- 1 in 18 in the nation</a:t>
            </a:r>
          </a:p>
          <a:p>
            <a:r>
              <a:rPr lang="en-US" sz="1200" kern="1200" dirty="0">
                <a:solidFill>
                  <a:schemeClr val="tx1"/>
                </a:solidFill>
                <a:effectLst/>
                <a:latin typeface="+mn-lt"/>
                <a:ea typeface="+mn-ea"/>
                <a:cs typeface="+mn-cs"/>
              </a:rPr>
              <a:t>“Committed to growing students personally and professionally”</a:t>
            </a:r>
          </a:p>
          <a:p>
            <a:r>
              <a:rPr lang="en-US" sz="1200" kern="1200" dirty="0">
                <a:solidFill>
                  <a:schemeClr val="tx1"/>
                </a:solidFill>
                <a:effectLst/>
                <a:latin typeface="+mn-lt"/>
                <a:ea typeface="+mn-ea"/>
                <a:cs typeface="+mn-cs"/>
              </a:rPr>
              <a:t>Six Sigma Leadership Certificate training</a:t>
            </a:r>
          </a:p>
          <a:p>
            <a:r>
              <a:rPr lang="en-US" sz="1200" kern="1200" dirty="0">
                <a:solidFill>
                  <a:schemeClr val="tx1"/>
                </a:solidFill>
                <a:effectLst/>
                <a:latin typeface="+mn-lt"/>
                <a:ea typeface="+mn-ea"/>
                <a:cs typeface="+mn-cs"/>
              </a:rPr>
              <a:t>Only undergraduate Trust &amp; Wealth Management program in the country</a:t>
            </a:r>
          </a:p>
          <a:p>
            <a:r>
              <a:rPr lang="en-US" sz="1200" kern="1200" dirty="0">
                <a:solidFill>
                  <a:schemeClr val="tx1"/>
                </a:solidFill>
                <a:effectLst/>
                <a:latin typeface="+mn-lt"/>
                <a:ea typeface="+mn-ea"/>
                <a:cs typeface="+mn-cs"/>
              </a:rPr>
              <a:t>Students earn jobs as trust officers, financial planners, investment managers, estate planners, corporate attorneys, etc.</a:t>
            </a:r>
          </a:p>
          <a:p>
            <a:r>
              <a:rPr lang="en-US" sz="1200" kern="1200" dirty="0">
                <a:solidFill>
                  <a:schemeClr val="tx1"/>
                </a:solidFill>
                <a:effectLst/>
                <a:latin typeface="+mn-lt"/>
                <a:ea typeface="+mn-ea"/>
                <a:cs typeface="+mn-cs"/>
              </a:rPr>
              <a:t>Eligible to sit for CFP &amp; CTFA exams upon graduation</a:t>
            </a:r>
          </a:p>
          <a:p>
            <a:r>
              <a:rPr lang="en-US" sz="1200" kern="1200" dirty="0">
                <a:solidFill>
                  <a:schemeClr val="tx1"/>
                </a:solidFill>
                <a:effectLst/>
                <a:latin typeface="+mn-lt"/>
                <a:ea typeface="+mn-ea"/>
                <a:cs typeface="+mn-cs"/>
              </a:rPr>
              <a:t>Paid internships across the country</a:t>
            </a:r>
          </a:p>
          <a:p>
            <a:r>
              <a:rPr lang="en-US" sz="1200" kern="1200" dirty="0">
                <a:solidFill>
                  <a:schemeClr val="tx1"/>
                </a:solidFill>
                <a:effectLst/>
                <a:latin typeface="+mn-lt"/>
                <a:ea typeface="+mn-ea"/>
                <a:cs typeface="+mn-cs"/>
              </a:rPr>
              <a:t>Over 95% of graduates placed in jobs within one month</a:t>
            </a:r>
          </a:p>
        </p:txBody>
      </p:sp>
      <p:sp>
        <p:nvSpPr>
          <p:cNvPr id="4" name="Slide Number Placeholder 3"/>
          <p:cNvSpPr>
            <a:spLocks noGrp="1"/>
          </p:cNvSpPr>
          <p:nvPr>
            <p:ph type="sldNum" sz="quarter" idx="10"/>
          </p:nvPr>
        </p:nvSpPr>
        <p:spPr/>
        <p:txBody>
          <a:bodyPr/>
          <a:lstStyle/>
          <a:p>
            <a:fld id="{295AD1E9-6362-AF42-914D-8A6C69E0469A}" type="slidenum">
              <a:rPr lang="en-US" smtClean="0"/>
              <a:t>10</a:t>
            </a:fld>
            <a:endParaRPr lang="en-US" dirty="0"/>
          </a:p>
        </p:txBody>
      </p:sp>
    </p:spTree>
    <p:extLst>
      <p:ext uri="{BB962C8B-B14F-4D97-AF65-F5344CB8AC3E}">
        <p14:creationId xmlns:p14="http://schemas.microsoft.com/office/powerpoint/2010/main" val="136011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374633" y="417040"/>
            <a:ext cx="5309133" cy="39115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3168396"/>
            <a:ext cx="7040880" cy="1414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venir"/>
                <a:cs typeface="Avenir"/>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venir"/>
                <a:cs typeface="Avenir"/>
              </a:defRPr>
            </a:lvl1pPr>
          </a:lstStyle>
          <a:p>
            <a:endParaRPr/>
          </a:p>
        </p:txBody>
      </p:sp>
      <p:sp>
        <p:nvSpPr>
          <p:cNvPr id="3" name="Holder 3"/>
          <p:cNvSpPr>
            <a:spLocks noGrp="1"/>
          </p:cNvSpPr>
          <p:nvPr>
            <p:ph sz="half" idx="2"/>
          </p:nvPr>
        </p:nvSpPr>
        <p:spPr>
          <a:xfrm>
            <a:off x="502920" y="1301305"/>
            <a:ext cx="4375404" cy="37341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301305"/>
            <a:ext cx="4375404" cy="37341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48389" y="560119"/>
            <a:ext cx="2561620" cy="391159"/>
          </a:xfrm>
          <a:prstGeom prst="rect">
            <a:avLst/>
          </a:prstGeom>
        </p:spPr>
        <p:txBody>
          <a:bodyPr wrap="square" lIns="0" tIns="0" rIns="0" bIns="0">
            <a:spAutoFit/>
          </a:bodyPr>
          <a:lstStyle>
            <a:lvl1pPr>
              <a:defRPr sz="2400" b="0" i="0">
                <a:solidFill>
                  <a:schemeClr val="bg1"/>
                </a:solidFill>
                <a:latin typeface="Avenir"/>
                <a:cs typeface="Avenir"/>
              </a:defRPr>
            </a:lvl1pPr>
          </a:lstStyle>
          <a:p>
            <a:endParaRPr/>
          </a:p>
        </p:txBody>
      </p:sp>
      <p:sp>
        <p:nvSpPr>
          <p:cNvPr id="3" name="Holder 3"/>
          <p:cNvSpPr>
            <a:spLocks noGrp="1"/>
          </p:cNvSpPr>
          <p:nvPr>
            <p:ph type="body" idx="1"/>
          </p:nvPr>
        </p:nvSpPr>
        <p:spPr>
          <a:xfrm>
            <a:off x="681808" y="1935482"/>
            <a:ext cx="8694783"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5261800"/>
            <a:ext cx="3218688" cy="28289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5261800"/>
            <a:ext cx="2313432" cy="2828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2/10/2023</a:t>
            </a:fld>
            <a:endParaRPr lang="en-US" dirty="0"/>
          </a:p>
        </p:txBody>
      </p:sp>
      <p:sp>
        <p:nvSpPr>
          <p:cNvPr id="6" name="Holder 6"/>
          <p:cNvSpPr>
            <a:spLocks noGrp="1"/>
          </p:cNvSpPr>
          <p:nvPr>
            <p:ph type="sldNum" sz="quarter" idx="7"/>
          </p:nvPr>
        </p:nvSpPr>
        <p:spPr>
          <a:xfrm>
            <a:off x="7242048" y="5261800"/>
            <a:ext cx="2313432" cy="2828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png"/><Relationship Id="rId9" Type="http://schemas.openxmlformats.org/officeDocument/2006/relationships/image" Target="../media/image58.jp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1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1.jpg"/></Relationships>
</file>

<file path=ppt/slides/_rels/slide1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4.jpg"/></Relationships>
</file>

<file path=ppt/slides/_rels/slide1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19.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G"/></Relationships>
</file>

<file path=ppt/slides/_rels/slide2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3.jpg"/><Relationship Id="rId4" Type="http://schemas.openxmlformats.org/officeDocument/2006/relationships/image" Target="../media/image92.jpg"/></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jpg"/><Relationship Id="rId7"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jpg"/><Relationship Id="rId4" Type="http://schemas.openxmlformats.org/officeDocument/2006/relationships/image" Target="../media/image95.jpg"/><Relationship Id="rId9" Type="http://schemas.openxmlformats.org/officeDocument/2006/relationships/image" Target="../media/image100.jpg"/></Relationships>
</file>

<file path=ppt/slides/_rels/slide23.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5.jpg"/><Relationship Id="rId5" Type="http://schemas.openxmlformats.org/officeDocument/2006/relationships/image" Target="../media/image104.png"/><Relationship Id="rId4" Type="http://schemas.openxmlformats.org/officeDocument/2006/relationships/image" Target="../media/image103.jpg"/></Relationships>
</file>

<file path=ppt/slides/_rels/slide24.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5.xml"/><Relationship Id="rId4" Type="http://schemas.openxmlformats.org/officeDocument/2006/relationships/image" Target="../media/image108.jpg"/></Relationships>
</file>

<file path=ppt/slides/_rels/slide25.xml.rels><?xml version="1.0" encoding="UTF-8" standalone="yes"?>
<Relationships xmlns="http://schemas.openxmlformats.org/package/2006/relationships"><Relationship Id="rId3" Type="http://schemas.openxmlformats.org/officeDocument/2006/relationships/image" Target="../media/image109.jpg"/><Relationship Id="rId7" Type="http://schemas.openxmlformats.org/officeDocument/2006/relationships/image" Target="../media/image11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g"/><Relationship Id="rId1" Type="http://schemas.openxmlformats.org/officeDocument/2006/relationships/slideLayout" Target="../slideLayouts/slideLayout2.xml"/><Relationship Id="rId5" Type="http://schemas.openxmlformats.org/officeDocument/2006/relationships/image" Target="../media/image117.jpg"/><Relationship Id="rId4" Type="http://schemas.openxmlformats.org/officeDocument/2006/relationships/image" Target="../media/image116.jpg"/></Relationships>
</file>

<file path=ppt/slides/_rels/slide27.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9.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bk object 16"/>
          <p:cNvSpPr/>
          <p:nvPr/>
        </p:nvSpPr>
        <p:spPr>
          <a:xfrm>
            <a:off x="647588" y="1385824"/>
            <a:ext cx="2989856" cy="1673997"/>
          </a:xfrm>
          <a:prstGeom prst="rect">
            <a:avLst/>
          </a:prstGeom>
          <a:blipFill>
            <a:blip r:embed="rId3" cstate="print"/>
            <a:stretch>
              <a:fillRect/>
            </a:stretch>
          </a:blipFill>
        </p:spPr>
        <p:txBody>
          <a:bodyPr wrap="square" lIns="0" tIns="0" rIns="0" bIns="0" rtlCol="0"/>
          <a:lstStyle/>
          <a:p>
            <a:endParaRPr dirty="0"/>
          </a:p>
        </p:txBody>
      </p:sp>
      <p:sp>
        <p:nvSpPr>
          <p:cNvPr id="32" name="bk object 17"/>
          <p:cNvSpPr/>
          <p:nvPr/>
        </p:nvSpPr>
        <p:spPr>
          <a:xfrm>
            <a:off x="4146803" y="342900"/>
            <a:ext cx="5568696" cy="4972050"/>
          </a:xfrm>
          <a:prstGeom prst="rect">
            <a:avLst/>
          </a:prstGeom>
          <a:blipFill>
            <a:blip r:embed="rId4" cstate="print"/>
            <a:stretch>
              <a:fillRect/>
            </a:stretch>
          </a:blipFill>
        </p:spPr>
        <p:txBody>
          <a:bodyPr wrap="square" lIns="0" tIns="0" rIns="0" bIns="0" rtlCol="0"/>
          <a:lstStyle/>
          <a:p>
            <a:endParaRPr dirty="0"/>
          </a:p>
        </p:txBody>
      </p:sp>
      <p:sp>
        <p:nvSpPr>
          <p:cNvPr id="33" name="object 2"/>
          <p:cNvSpPr txBox="1"/>
          <p:nvPr/>
        </p:nvSpPr>
        <p:spPr>
          <a:xfrm>
            <a:off x="351816" y="3362325"/>
            <a:ext cx="3581399" cy="320601"/>
          </a:xfrm>
          <a:prstGeom prst="rect">
            <a:avLst/>
          </a:prstGeom>
        </p:spPr>
        <p:txBody>
          <a:bodyPr vert="horz" wrap="square" lIns="0" tIns="12700" rIns="0" bIns="0" rtlCol="0">
            <a:spAutoFit/>
          </a:bodyPr>
          <a:lstStyle/>
          <a:p>
            <a:pPr marL="12700" algn="ctr">
              <a:lnSpc>
                <a:spcPct val="100000"/>
              </a:lnSpc>
              <a:spcBef>
                <a:spcPts val="100"/>
              </a:spcBef>
            </a:pPr>
            <a:r>
              <a:rPr sz="2000" i="1" dirty="0">
                <a:solidFill>
                  <a:srgbClr val="F6862C"/>
                </a:solidFill>
                <a:latin typeface="Chronicle Text G2"/>
                <a:cs typeface="Chronicle Text G2"/>
              </a:rPr>
              <a:t>Leading with</a:t>
            </a:r>
            <a:r>
              <a:rPr sz="2000" i="1" spc="-100" dirty="0">
                <a:solidFill>
                  <a:srgbClr val="F6862C"/>
                </a:solidFill>
                <a:latin typeface="Chronicle Text G2"/>
                <a:cs typeface="Chronicle Text G2"/>
              </a:rPr>
              <a:t> </a:t>
            </a:r>
            <a:r>
              <a:rPr lang="en-US" sz="2000" i="1" dirty="0">
                <a:solidFill>
                  <a:srgbClr val="F6862C"/>
                </a:solidFill>
                <a:latin typeface="Chronicle Text G2"/>
                <a:cs typeface="Chronicle Text G2"/>
              </a:rPr>
              <a:t>P</a:t>
            </a:r>
            <a:r>
              <a:rPr sz="2000" i="1" dirty="0">
                <a:solidFill>
                  <a:srgbClr val="F6862C"/>
                </a:solidFill>
                <a:latin typeface="Chronicle Text G2"/>
                <a:cs typeface="Chronicle Text G2"/>
              </a:rPr>
              <a:t>urpose</a:t>
            </a:r>
            <a:endParaRPr lang="en-US" sz="2000" i="1" dirty="0">
              <a:solidFill>
                <a:srgbClr val="F6862C"/>
              </a:solidFill>
              <a:latin typeface="Chronicle Text G2"/>
              <a:cs typeface="Chronicle Text G2"/>
            </a:endParaRPr>
          </a:p>
        </p:txBody>
      </p:sp>
      <p:sp>
        <p:nvSpPr>
          <p:cNvPr id="2" name="AutoShape 2" descr="https://usc-powerpoint.officeapps.live.com/pods/GetClipboardImage.ashx?Id=19f5fc70-fa40-4bb0-ba9a-aa7d62833d1b&amp;DC=PUS8&amp;pkey=42bb7788-91d5-4ee2-9196-e3b6efae6a06&amp;wdwaccluster=PUS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2"/>
          <p:cNvSpPr/>
          <p:nvPr/>
        </p:nvSpPr>
        <p:spPr>
          <a:xfrm>
            <a:off x="342900" y="355600"/>
            <a:ext cx="9385541" cy="3625697"/>
          </a:xfrm>
          <a:prstGeom prst="rect">
            <a:avLst/>
          </a:prstGeom>
          <a:blipFill>
            <a:blip r:embed="rId3" cstate="print"/>
            <a:stretch>
              <a:fillRect/>
            </a:stretch>
          </a:blipFill>
        </p:spPr>
        <p:txBody>
          <a:bodyPr wrap="square" lIns="0" tIns="0" rIns="0" bIns="0" rtlCol="0"/>
          <a:lstStyle/>
          <a:p>
            <a:endParaRPr dirty="0"/>
          </a:p>
        </p:txBody>
      </p:sp>
      <p:sp>
        <p:nvSpPr>
          <p:cNvPr id="15" name="object 3"/>
          <p:cNvSpPr txBox="1"/>
          <p:nvPr/>
        </p:nvSpPr>
        <p:spPr>
          <a:xfrm>
            <a:off x="1629999" y="1526255"/>
            <a:ext cx="2743200" cy="1815464"/>
          </a:xfrm>
          <a:prstGeom prst="rect">
            <a:avLst/>
          </a:prstGeom>
        </p:spPr>
        <p:txBody>
          <a:bodyPr vert="horz" wrap="square" lIns="0" tIns="12065" rIns="0" bIns="0" rtlCol="0">
            <a:spAutoFit/>
          </a:bodyPr>
          <a:lstStyle/>
          <a:p>
            <a:pPr algn="ctr">
              <a:lnSpc>
                <a:spcPts val="4110"/>
              </a:lnSpc>
              <a:spcBef>
                <a:spcPts val="95"/>
              </a:spcBef>
            </a:pPr>
            <a:r>
              <a:rPr sz="3500" b="1" spc="-100" dirty="0">
                <a:solidFill>
                  <a:srgbClr val="231F20"/>
                </a:solidFill>
                <a:latin typeface="Avenir-Heavy"/>
                <a:cs typeface="Avenir-Heavy"/>
              </a:rPr>
              <a:t>ONLY</a:t>
            </a:r>
            <a:endParaRPr sz="3500" dirty="0">
              <a:latin typeface="Avenir-Heavy"/>
              <a:cs typeface="Avenir-Heavy"/>
            </a:endParaRPr>
          </a:p>
          <a:p>
            <a:pPr algn="ctr">
              <a:lnSpc>
                <a:spcPts val="2430"/>
              </a:lnSpc>
            </a:pPr>
            <a:r>
              <a:rPr sz="2100" spc="-5" dirty="0">
                <a:solidFill>
                  <a:srgbClr val="231F20"/>
                </a:solidFill>
                <a:latin typeface="Avenir"/>
                <a:cs typeface="Avenir"/>
              </a:rPr>
              <a:t>Undergraduate</a:t>
            </a:r>
            <a:endParaRPr sz="2100" dirty="0">
              <a:latin typeface="Avenir"/>
              <a:cs typeface="Avenir"/>
            </a:endParaRPr>
          </a:p>
          <a:p>
            <a:pPr marL="12700" marR="5080" algn="ctr">
              <a:lnSpc>
                <a:spcPct val="100000"/>
              </a:lnSpc>
            </a:pPr>
            <a:r>
              <a:rPr sz="2100" spc="-40" dirty="0">
                <a:solidFill>
                  <a:srgbClr val="231F20"/>
                </a:solidFill>
                <a:latin typeface="Avenir"/>
                <a:cs typeface="Avenir"/>
              </a:rPr>
              <a:t>Trust </a:t>
            </a:r>
            <a:r>
              <a:rPr sz="2100" dirty="0">
                <a:solidFill>
                  <a:srgbClr val="231F20"/>
                </a:solidFill>
                <a:latin typeface="Avenir"/>
                <a:cs typeface="Avenir"/>
              </a:rPr>
              <a:t>&amp; </a:t>
            </a:r>
            <a:r>
              <a:rPr sz="2100" spc="-20" dirty="0">
                <a:solidFill>
                  <a:srgbClr val="231F20"/>
                </a:solidFill>
                <a:latin typeface="Avenir"/>
                <a:cs typeface="Avenir"/>
              </a:rPr>
              <a:t>Wealth  </a:t>
            </a:r>
            <a:r>
              <a:rPr sz="2100" dirty="0">
                <a:solidFill>
                  <a:srgbClr val="231F20"/>
                </a:solidFill>
                <a:latin typeface="Avenir"/>
                <a:cs typeface="Avenir"/>
              </a:rPr>
              <a:t>Management</a:t>
            </a:r>
            <a:r>
              <a:rPr sz="2100" spc="-70" dirty="0">
                <a:solidFill>
                  <a:srgbClr val="231F20"/>
                </a:solidFill>
                <a:latin typeface="Avenir"/>
                <a:cs typeface="Avenir"/>
              </a:rPr>
              <a:t> </a:t>
            </a:r>
            <a:r>
              <a:rPr sz="2100" spc="-10" dirty="0">
                <a:solidFill>
                  <a:srgbClr val="231F20"/>
                </a:solidFill>
                <a:latin typeface="Avenir"/>
                <a:cs typeface="Avenir"/>
              </a:rPr>
              <a:t>program </a:t>
            </a:r>
            <a:r>
              <a:rPr sz="2100" dirty="0">
                <a:solidFill>
                  <a:srgbClr val="231F20"/>
                </a:solidFill>
                <a:latin typeface="Avenir"/>
                <a:cs typeface="Avenir"/>
              </a:rPr>
              <a:t> in the</a:t>
            </a:r>
            <a:r>
              <a:rPr sz="2100" spc="-100" dirty="0">
                <a:solidFill>
                  <a:srgbClr val="231F20"/>
                </a:solidFill>
                <a:latin typeface="Avenir"/>
                <a:cs typeface="Avenir"/>
              </a:rPr>
              <a:t> </a:t>
            </a:r>
            <a:r>
              <a:rPr sz="2100" dirty="0">
                <a:solidFill>
                  <a:srgbClr val="231F20"/>
                </a:solidFill>
                <a:latin typeface="Avenir"/>
                <a:cs typeface="Avenir"/>
              </a:rPr>
              <a:t>country</a:t>
            </a:r>
            <a:endParaRPr sz="2100" dirty="0">
              <a:latin typeface="Avenir"/>
              <a:cs typeface="Avenir"/>
            </a:endParaRPr>
          </a:p>
        </p:txBody>
      </p:sp>
      <p:sp>
        <p:nvSpPr>
          <p:cNvPr id="16" name="object 4"/>
          <p:cNvSpPr/>
          <p:nvPr/>
        </p:nvSpPr>
        <p:spPr>
          <a:xfrm>
            <a:off x="346183" y="4485500"/>
            <a:ext cx="1452174" cy="831113"/>
          </a:xfrm>
          <a:prstGeom prst="rect">
            <a:avLst/>
          </a:prstGeom>
          <a:blipFill>
            <a:blip r:embed="rId4" cstate="print"/>
            <a:stretch>
              <a:fillRect/>
            </a:stretch>
          </a:blipFill>
        </p:spPr>
        <p:txBody>
          <a:bodyPr wrap="square" lIns="0" tIns="0" rIns="0" bIns="0" rtlCol="0"/>
          <a:lstStyle/>
          <a:p>
            <a:endParaRPr dirty="0"/>
          </a:p>
        </p:txBody>
      </p:sp>
      <p:sp>
        <p:nvSpPr>
          <p:cNvPr id="17" name="object 5"/>
          <p:cNvSpPr/>
          <p:nvPr/>
        </p:nvSpPr>
        <p:spPr>
          <a:xfrm>
            <a:off x="6315934" y="4351282"/>
            <a:ext cx="799693" cy="799693"/>
          </a:xfrm>
          <a:prstGeom prst="rect">
            <a:avLst/>
          </a:prstGeom>
          <a:blipFill>
            <a:blip r:embed="rId5" cstate="print"/>
            <a:stretch>
              <a:fillRect/>
            </a:stretch>
          </a:blipFill>
        </p:spPr>
        <p:txBody>
          <a:bodyPr wrap="square" lIns="0" tIns="0" rIns="0" bIns="0" rtlCol="0"/>
          <a:lstStyle/>
          <a:p>
            <a:endParaRPr dirty="0"/>
          </a:p>
        </p:txBody>
      </p:sp>
      <p:sp>
        <p:nvSpPr>
          <p:cNvPr id="18" name="object 6"/>
          <p:cNvSpPr/>
          <p:nvPr/>
        </p:nvSpPr>
        <p:spPr>
          <a:xfrm>
            <a:off x="7586215" y="4281764"/>
            <a:ext cx="1716752" cy="429188"/>
          </a:xfrm>
          <a:prstGeom prst="rect">
            <a:avLst/>
          </a:prstGeom>
          <a:blipFill>
            <a:blip r:embed="rId6" cstate="print"/>
            <a:stretch>
              <a:fillRect/>
            </a:stretch>
          </a:blipFill>
        </p:spPr>
        <p:txBody>
          <a:bodyPr wrap="square" lIns="0" tIns="0" rIns="0" bIns="0" rtlCol="0"/>
          <a:lstStyle/>
          <a:p>
            <a:endParaRPr dirty="0"/>
          </a:p>
        </p:txBody>
      </p:sp>
      <p:sp>
        <p:nvSpPr>
          <p:cNvPr id="19" name="object 7"/>
          <p:cNvSpPr/>
          <p:nvPr/>
        </p:nvSpPr>
        <p:spPr>
          <a:xfrm>
            <a:off x="2155812" y="4724311"/>
            <a:ext cx="2548610" cy="384939"/>
          </a:xfrm>
          <a:prstGeom prst="rect">
            <a:avLst/>
          </a:prstGeom>
          <a:blipFill>
            <a:blip r:embed="rId7" cstate="print"/>
            <a:stretch>
              <a:fillRect/>
            </a:stretch>
          </a:blipFill>
        </p:spPr>
        <p:txBody>
          <a:bodyPr wrap="square" lIns="0" tIns="0" rIns="0" bIns="0" rtlCol="0"/>
          <a:lstStyle/>
          <a:p>
            <a:endParaRPr dirty="0"/>
          </a:p>
        </p:txBody>
      </p:sp>
      <p:sp>
        <p:nvSpPr>
          <p:cNvPr id="20" name="object 8"/>
          <p:cNvSpPr/>
          <p:nvPr/>
        </p:nvSpPr>
        <p:spPr>
          <a:xfrm>
            <a:off x="5073770" y="4353979"/>
            <a:ext cx="846575" cy="799693"/>
          </a:xfrm>
          <a:prstGeom prst="rect">
            <a:avLst/>
          </a:prstGeom>
          <a:blipFill>
            <a:blip r:embed="rId8" cstate="print"/>
            <a:stretch>
              <a:fillRect/>
            </a:stretch>
          </a:blipFill>
        </p:spPr>
        <p:txBody>
          <a:bodyPr wrap="square" lIns="0" tIns="0" rIns="0" bIns="0" rtlCol="0"/>
          <a:lstStyle/>
          <a:p>
            <a:endParaRPr dirty="0"/>
          </a:p>
        </p:txBody>
      </p:sp>
      <p:sp>
        <p:nvSpPr>
          <p:cNvPr id="21" name="object 9"/>
          <p:cNvSpPr txBox="1"/>
          <p:nvPr/>
        </p:nvSpPr>
        <p:spPr>
          <a:xfrm>
            <a:off x="330701" y="4071882"/>
            <a:ext cx="236664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231F20"/>
                </a:solidFill>
                <a:latin typeface="Avenir"/>
                <a:cs typeface="Avenir"/>
              </a:rPr>
              <a:t>Internships</a:t>
            </a:r>
            <a:r>
              <a:rPr sz="2100" spc="-100" dirty="0">
                <a:solidFill>
                  <a:srgbClr val="231F20"/>
                </a:solidFill>
                <a:latin typeface="Avenir"/>
                <a:cs typeface="Avenir"/>
              </a:rPr>
              <a:t> </a:t>
            </a:r>
            <a:r>
              <a:rPr sz="2100" dirty="0">
                <a:solidFill>
                  <a:srgbClr val="231F20"/>
                </a:solidFill>
                <a:latin typeface="Avenir"/>
                <a:cs typeface="Avenir"/>
              </a:rPr>
              <a:t>include:</a:t>
            </a:r>
            <a:endParaRPr sz="2100" dirty="0">
              <a:latin typeface="Avenir"/>
              <a:cs typeface="Avenir"/>
            </a:endParaRPr>
          </a:p>
        </p:txBody>
      </p:sp>
      <p:sp>
        <p:nvSpPr>
          <p:cNvPr id="22" name="object 10"/>
          <p:cNvSpPr/>
          <p:nvPr/>
        </p:nvSpPr>
        <p:spPr>
          <a:xfrm>
            <a:off x="7510352" y="4838939"/>
            <a:ext cx="1868479" cy="312036"/>
          </a:xfrm>
          <a:prstGeom prst="rect">
            <a:avLst/>
          </a:prstGeom>
          <a:blipFill>
            <a:blip r:embed="rId9" cstate="print"/>
            <a:stretch>
              <a:fillRect/>
            </a:stretch>
          </a:blipFill>
        </p:spPr>
        <p:txBody>
          <a:bodyPr wrap="square" lIns="0" tIns="0" rIns="0" bIns="0" rtlCol="0"/>
          <a:lstStyle/>
          <a:p>
            <a:endParaRPr dirty="0"/>
          </a:p>
        </p:txBody>
      </p:sp>
      <p:sp>
        <p:nvSpPr>
          <p:cNvPr id="23" name="object 11"/>
          <p:cNvSpPr txBox="1"/>
          <p:nvPr/>
        </p:nvSpPr>
        <p:spPr>
          <a:xfrm>
            <a:off x="4857573" y="1390696"/>
            <a:ext cx="3004185" cy="1950085"/>
          </a:xfrm>
          <a:prstGeom prst="rect">
            <a:avLst/>
          </a:prstGeom>
        </p:spPr>
        <p:txBody>
          <a:bodyPr vert="horz" wrap="square" lIns="0" tIns="12065" rIns="0" bIns="0" rtlCol="0">
            <a:spAutoFit/>
          </a:bodyPr>
          <a:lstStyle/>
          <a:p>
            <a:pPr algn="ctr">
              <a:lnSpc>
                <a:spcPts val="4110"/>
              </a:lnSpc>
              <a:spcBef>
                <a:spcPts val="95"/>
              </a:spcBef>
            </a:pPr>
            <a:r>
              <a:rPr sz="3500" b="1" spc="-5" dirty="0">
                <a:solidFill>
                  <a:srgbClr val="231F20"/>
                </a:solidFill>
                <a:latin typeface="Avenir-Heavy"/>
                <a:cs typeface="Avenir-Heavy"/>
              </a:rPr>
              <a:t>95%</a:t>
            </a:r>
            <a:endParaRPr sz="3500" dirty="0">
              <a:latin typeface="Avenir-Heavy"/>
              <a:cs typeface="Avenir-Heavy"/>
            </a:endParaRPr>
          </a:p>
          <a:p>
            <a:pPr algn="ctr">
              <a:lnSpc>
                <a:spcPts val="2430"/>
              </a:lnSpc>
            </a:pPr>
            <a:r>
              <a:rPr sz="2100" dirty="0">
                <a:solidFill>
                  <a:srgbClr val="231F20"/>
                </a:solidFill>
                <a:latin typeface="Avenir"/>
                <a:cs typeface="Avenir"/>
              </a:rPr>
              <a:t>Job</a:t>
            </a:r>
            <a:r>
              <a:rPr sz="2100" spc="-100" dirty="0">
                <a:solidFill>
                  <a:srgbClr val="231F20"/>
                </a:solidFill>
                <a:latin typeface="Avenir"/>
                <a:cs typeface="Avenir"/>
              </a:rPr>
              <a:t> </a:t>
            </a:r>
            <a:r>
              <a:rPr sz="2100" dirty="0">
                <a:solidFill>
                  <a:srgbClr val="231F20"/>
                </a:solidFill>
                <a:latin typeface="Avenir"/>
                <a:cs typeface="Avenir"/>
              </a:rPr>
              <a:t>placement</a:t>
            </a:r>
            <a:endParaRPr sz="2100" dirty="0">
              <a:latin typeface="Avenir"/>
              <a:cs typeface="Avenir"/>
            </a:endParaRPr>
          </a:p>
          <a:p>
            <a:pPr algn="ctr">
              <a:lnSpc>
                <a:spcPts val="4155"/>
              </a:lnSpc>
              <a:spcBef>
                <a:spcPts val="1985"/>
              </a:spcBef>
            </a:pPr>
            <a:r>
              <a:rPr sz="3500" b="1" spc="-5" dirty="0">
                <a:solidFill>
                  <a:srgbClr val="231F20"/>
                </a:solidFill>
                <a:latin typeface="Avenir-Heavy"/>
                <a:cs typeface="Avenir-Heavy"/>
              </a:rPr>
              <a:t>CFP &amp;</a:t>
            </a:r>
            <a:r>
              <a:rPr sz="3500" b="1" spc="-80" dirty="0">
                <a:solidFill>
                  <a:srgbClr val="231F20"/>
                </a:solidFill>
                <a:latin typeface="Avenir-Heavy"/>
                <a:cs typeface="Avenir-Heavy"/>
              </a:rPr>
              <a:t> </a:t>
            </a:r>
            <a:r>
              <a:rPr sz="3500" b="1" spc="-55" dirty="0">
                <a:solidFill>
                  <a:srgbClr val="231F20"/>
                </a:solidFill>
                <a:latin typeface="Avenir-Heavy"/>
                <a:cs typeface="Avenir-Heavy"/>
              </a:rPr>
              <a:t>CTFA</a:t>
            </a:r>
            <a:endParaRPr sz="3500" dirty="0">
              <a:latin typeface="Avenir-Heavy"/>
              <a:cs typeface="Avenir-Heavy"/>
            </a:endParaRPr>
          </a:p>
          <a:p>
            <a:pPr algn="ctr">
              <a:lnSpc>
                <a:spcPts val="2475"/>
              </a:lnSpc>
            </a:pPr>
            <a:r>
              <a:rPr sz="2100" dirty="0">
                <a:solidFill>
                  <a:srgbClr val="231F20"/>
                </a:solidFill>
                <a:latin typeface="Avenir"/>
                <a:cs typeface="Avenir"/>
              </a:rPr>
              <a:t>Eligible upon</a:t>
            </a:r>
            <a:r>
              <a:rPr sz="2100" spc="-100" dirty="0">
                <a:solidFill>
                  <a:srgbClr val="231F20"/>
                </a:solidFill>
                <a:latin typeface="Avenir"/>
                <a:cs typeface="Avenir"/>
              </a:rPr>
              <a:t> </a:t>
            </a:r>
            <a:r>
              <a:rPr sz="2100" dirty="0">
                <a:solidFill>
                  <a:srgbClr val="231F20"/>
                </a:solidFill>
                <a:latin typeface="Avenir"/>
                <a:cs typeface="Avenir"/>
              </a:rPr>
              <a:t>graduation</a:t>
            </a:r>
            <a:endParaRPr sz="2100" dirty="0">
              <a:latin typeface="Avenir"/>
              <a:cs typeface="Avenir"/>
            </a:endParaRPr>
          </a:p>
        </p:txBody>
      </p:sp>
      <p:sp>
        <p:nvSpPr>
          <p:cNvPr id="26" name="object 6"/>
          <p:cNvSpPr/>
          <p:nvPr/>
        </p:nvSpPr>
        <p:spPr>
          <a:xfrm>
            <a:off x="342403" y="355600"/>
            <a:ext cx="4220845" cy="1034592"/>
          </a:xfrm>
          <a:custGeom>
            <a:avLst/>
            <a:gdLst/>
            <a:ahLst/>
            <a:cxnLst/>
            <a:rect l="l" t="t" r="r" b="b"/>
            <a:pathLst>
              <a:path w="3014979" h="2016760">
                <a:moveTo>
                  <a:pt x="0" y="2016417"/>
                </a:moveTo>
                <a:lnTo>
                  <a:pt x="3014573" y="2016417"/>
                </a:lnTo>
                <a:lnTo>
                  <a:pt x="3014573" y="0"/>
                </a:lnTo>
                <a:lnTo>
                  <a:pt x="0" y="0"/>
                </a:lnTo>
                <a:lnTo>
                  <a:pt x="0" y="2016417"/>
                </a:lnTo>
                <a:close/>
              </a:path>
            </a:pathLst>
          </a:custGeom>
          <a:solidFill>
            <a:srgbClr val="EA7125"/>
          </a:solidFill>
        </p:spPr>
        <p:txBody>
          <a:bodyPr wrap="square" lIns="0" tIns="0" rIns="0" bIns="0" rtlCol="0"/>
          <a:lstStyle/>
          <a:p>
            <a:endParaRPr dirty="0"/>
          </a:p>
        </p:txBody>
      </p:sp>
      <p:sp>
        <p:nvSpPr>
          <p:cNvPr id="28" name="object 18"/>
          <p:cNvSpPr txBox="1"/>
          <p:nvPr/>
        </p:nvSpPr>
        <p:spPr>
          <a:xfrm>
            <a:off x="755364" y="506415"/>
            <a:ext cx="3054636" cy="721360"/>
          </a:xfrm>
          <a:prstGeom prst="rect">
            <a:avLst/>
          </a:prstGeom>
        </p:spPr>
        <p:txBody>
          <a:bodyPr vert="horz" wrap="square" lIns="0" tIns="12700" rIns="0" bIns="0" rtlCol="0">
            <a:spAutoFit/>
          </a:bodyPr>
          <a:lstStyle/>
          <a:p>
            <a:pPr marL="12700">
              <a:lnSpc>
                <a:spcPts val="2740"/>
              </a:lnSpc>
              <a:spcBef>
                <a:spcPts val="100"/>
              </a:spcBef>
            </a:pPr>
            <a:r>
              <a:rPr sz="2400" i="1" spc="-5" dirty="0">
                <a:solidFill>
                  <a:srgbClr val="FFFFFF"/>
                </a:solidFill>
                <a:latin typeface="Chronicle Text G2"/>
                <a:cs typeface="Chronicle Text G2"/>
              </a:rPr>
              <a:t>Lundy-Fetterman</a:t>
            </a:r>
            <a:endParaRPr sz="2400" dirty="0">
              <a:latin typeface="Chronicle Text G2"/>
              <a:cs typeface="Chronicle Text G2"/>
            </a:endParaRPr>
          </a:p>
          <a:p>
            <a:pPr marL="12700">
              <a:lnSpc>
                <a:spcPts val="2740"/>
              </a:lnSpc>
            </a:pPr>
            <a:r>
              <a:rPr sz="2400" dirty="0">
                <a:solidFill>
                  <a:srgbClr val="FFFFFF"/>
                </a:solidFill>
                <a:latin typeface="Avenir"/>
                <a:cs typeface="Avenir"/>
              </a:rPr>
              <a:t>School of</a:t>
            </a:r>
            <a:r>
              <a:rPr sz="2400" spc="-100" dirty="0">
                <a:solidFill>
                  <a:srgbClr val="FFFFFF"/>
                </a:solidFill>
                <a:latin typeface="Avenir"/>
                <a:cs typeface="Avenir"/>
              </a:rPr>
              <a:t> </a:t>
            </a:r>
            <a:r>
              <a:rPr sz="2400" dirty="0">
                <a:solidFill>
                  <a:srgbClr val="FFFFFF"/>
                </a:solidFill>
                <a:latin typeface="Avenir"/>
                <a:cs typeface="Avenir"/>
              </a:rPr>
              <a:t>Business</a:t>
            </a:r>
            <a:endParaRPr sz="2400" dirty="0">
              <a:latin typeface="Avenir"/>
              <a:cs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p:cNvSpPr/>
          <p:nvPr/>
        </p:nvSpPr>
        <p:spPr>
          <a:xfrm>
            <a:off x="4425048" y="2971672"/>
            <a:ext cx="5290451" cy="2343278"/>
          </a:xfrm>
          <a:custGeom>
            <a:avLst/>
            <a:gdLst/>
            <a:ahLst/>
            <a:cxnLst/>
            <a:rect l="l" t="t" r="r" b="b"/>
            <a:pathLst>
              <a:path w="4082415" h="887094">
                <a:moveTo>
                  <a:pt x="0" y="886968"/>
                </a:moveTo>
                <a:lnTo>
                  <a:pt x="4082148" y="886968"/>
                </a:lnTo>
                <a:lnTo>
                  <a:pt x="4082148" y="0"/>
                </a:lnTo>
                <a:lnTo>
                  <a:pt x="0" y="0"/>
                </a:lnTo>
                <a:lnTo>
                  <a:pt x="0" y="886968"/>
                </a:lnTo>
                <a:close/>
              </a:path>
            </a:pathLst>
          </a:custGeom>
          <a:solidFill>
            <a:srgbClr val="EA7025"/>
          </a:solidFill>
        </p:spPr>
        <p:txBody>
          <a:bodyPr wrap="square" lIns="0" tIns="0" rIns="0" bIns="0" rtlCol="0"/>
          <a:lstStyle/>
          <a:p>
            <a:endParaRPr dirty="0"/>
          </a:p>
        </p:txBody>
      </p:sp>
      <p:sp>
        <p:nvSpPr>
          <p:cNvPr id="17" name="object 2"/>
          <p:cNvSpPr/>
          <p:nvPr/>
        </p:nvSpPr>
        <p:spPr>
          <a:xfrm>
            <a:off x="342900" y="1233169"/>
            <a:ext cx="5290451" cy="1595756"/>
          </a:xfrm>
          <a:custGeom>
            <a:avLst/>
            <a:gdLst/>
            <a:ahLst/>
            <a:cxnLst/>
            <a:rect l="l" t="t" r="r" b="b"/>
            <a:pathLst>
              <a:path w="4082415" h="887094">
                <a:moveTo>
                  <a:pt x="0" y="886968"/>
                </a:moveTo>
                <a:lnTo>
                  <a:pt x="4082148" y="886968"/>
                </a:lnTo>
                <a:lnTo>
                  <a:pt x="4082148" y="0"/>
                </a:lnTo>
                <a:lnTo>
                  <a:pt x="0" y="0"/>
                </a:lnTo>
                <a:lnTo>
                  <a:pt x="0" y="886968"/>
                </a:lnTo>
                <a:close/>
              </a:path>
            </a:pathLst>
          </a:custGeom>
          <a:solidFill>
            <a:srgbClr val="EA7025"/>
          </a:solidFill>
        </p:spPr>
        <p:txBody>
          <a:bodyPr wrap="square" lIns="0" tIns="0" rIns="0" bIns="0" rtlCol="0"/>
          <a:lstStyle/>
          <a:p>
            <a:endParaRPr dirty="0"/>
          </a:p>
        </p:txBody>
      </p:sp>
      <p:sp>
        <p:nvSpPr>
          <p:cNvPr id="11" name="object 2"/>
          <p:cNvSpPr/>
          <p:nvPr/>
        </p:nvSpPr>
        <p:spPr>
          <a:xfrm>
            <a:off x="342900" y="342900"/>
            <a:ext cx="5290451" cy="747522"/>
          </a:xfrm>
          <a:prstGeom prst="rect">
            <a:avLst/>
          </a:prstGeom>
          <a:blipFill>
            <a:blip r:embed="rId3" cstate="print"/>
            <a:stretch>
              <a:fillRect/>
            </a:stretch>
          </a:blipFill>
        </p:spPr>
        <p:txBody>
          <a:bodyPr wrap="square" lIns="0" tIns="0" rIns="0" bIns="0" rtlCol="0"/>
          <a:lstStyle/>
          <a:p>
            <a:endParaRPr dirty="0"/>
          </a:p>
        </p:txBody>
      </p:sp>
      <p:sp>
        <p:nvSpPr>
          <p:cNvPr id="12" name="object 3"/>
          <p:cNvSpPr txBox="1">
            <a:spLocks noGrp="1"/>
          </p:cNvSpPr>
          <p:nvPr>
            <p:ph type="title"/>
          </p:nvPr>
        </p:nvSpPr>
        <p:spPr>
          <a:xfrm>
            <a:off x="762000" y="386461"/>
            <a:ext cx="2782570" cy="660400"/>
          </a:xfrm>
          <a:prstGeom prst="rect">
            <a:avLst/>
          </a:prstGeom>
        </p:spPr>
        <p:txBody>
          <a:bodyPr vert="horz" wrap="square" lIns="0" tIns="12700" rIns="0" bIns="0" rtlCol="0">
            <a:spAutoFit/>
          </a:bodyPr>
          <a:lstStyle/>
          <a:p>
            <a:pPr marL="12700">
              <a:lnSpc>
                <a:spcPts val="2740"/>
              </a:lnSpc>
              <a:spcBef>
                <a:spcPts val="100"/>
              </a:spcBef>
            </a:pPr>
            <a:r>
              <a:rPr dirty="0"/>
              <a:t>School of</a:t>
            </a:r>
            <a:r>
              <a:rPr spc="-100" dirty="0"/>
              <a:t> </a:t>
            </a:r>
            <a:r>
              <a:rPr dirty="0"/>
              <a:t>Education</a:t>
            </a:r>
          </a:p>
          <a:p>
            <a:pPr marL="12700">
              <a:lnSpc>
                <a:spcPts val="2260"/>
              </a:lnSpc>
            </a:pPr>
            <a:r>
              <a:rPr sz="2000" i="1" spc="-10" dirty="0">
                <a:latin typeface="Chronicle Text G2"/>
                <a:cs typeface="Chronicle Text G2"/>
              </a:rPr>
              <a:t>Programs</a:t>
            </a:r>
            <a:endParaRPr sz="2000" dirty="0">
              <a:latin typeface="Chronicle Text G2"/>
              <a:cs typeface="Chronicle Text G2"/>
            </a:endParaRPr>
          </a:p>
        </p:txBody>
      </p:sp>
      <p:sp>
        <p:nvSpPr>
          <p:cNvPr id="15" name="object 6"/>
          <p:cNvSpPr/>
          <p:nvPr/>
        </p:nvSpPr>
        <p:spPr>
          <a:xfrm>
            <a:off x="5785757" y="342900"/>
            <a:ext cx="3929742" cy="2486025"/>
          </a:xfrm>
          <a:prstGeom prst="rect">
            <a:avLst/>
          </a:prstGeom>
          <a:blipFill>
            <a:blip r:embed="rId4" cstate="print"/>
            <a:stretch>
              <a:fillRect/>
            </a:stretch>
          </a:blipFill>
        </p:spPr>
        <p:txBody>
          <a:bodyPr wrap="square" lIns="0" tIns="0" rIns="0" bIns="0" rtlCol="0"/>
          <a:lstStyle/>
          <a:p>
            <a:endParaRPr dirty="0"/>
          </a:p>
        </p:txBody>
      </p:sp>
      <p:sp>
        <p:nvSpPr>
          <p:cNvPr id="16" name="object 7"/>
          <p:cNvSpPr/>
          <p:nvPr/>
        </p:nvSpPr>
        <p:spPr>
          <a:xfrm>
            <a:off x="342900" y="2971800"/>
            <a:ext cx="3929748" cy="2343150"/>
          </a:xfrm>
          <a:prstGeom prst="rect">
            <a:avLst/>
          </a:prstGeom>
          <a:blipFill>
            <a:blip r:embed="rId5" cstate="print"/>
            <a:stretch>
              <a:fillRect/>
            </a:stretch>
          </a:blipFill>
        </p:spPr>
        <p:txBody>
          <a:bodyPr wrap="square" lIns="0" tIns="0" rIns="0" bIns="0" rtlCol="0"/>
          <a:lstStyle/>
          <a:p>
            <a:endParaRPr dirty="0"/>
          </a:p>
        </p:txBody>
      </p:sp>
      <p:sp>
        <p:nvSpPr>
          <p:cNvPr id="20" name="object 19"/>
          <p:cNvSpPr txBox="1"/>
          <p:nvPr/>
        </p:nvSpPr>
        <p:spPr>
          <a:xfrm>
            <a:off x="342530" y="1411145"/>
            <a:ext cx="4839069" cy="1170192"/>
          </a:xfrm>
          <a:prstGeom prst="rect">
            <a:avLst/>
          </a:prstGeom>
        </p:spPr>
        <p:txBody>
          <a:bodyPr vert="horz" wrap="square" lIns="0" tIns="12700" rIns="0" bIns="0" rtlCol="0">
            <a:spAutoFit/>
          </a:bodyPr>
          <a:lstStyle/>
          <a:p>
            <a:pPr marL="400050" indent="-228600">
              <a:lnSpc>
                <a:spcPts val="2300"/>
              </a:lnSpc>
              <a:spcBef>
                <a:spcPts val="1545"/>
              </a:spcBef>
              <a:buChar char="•"/>
              <a:tabLst>
                <a:tab pos="400050" algn="l"/>
              </a:tabLst>
            </a:pPr>
            <a:r>
              <a:rPr lang="en-US" sz="2000" dirty="0">
                <a:solidFill>
                  <a:srgbClr val="FFFFFF"/>
                </a:solidFill>
                <a:latin typeface="Avenir"/>
                <a:cs typeface="Avenir"/>
              </a:rPr>
              <a:t>Birth-Secondary Education</a:t>
            </a:r>
            <a:endParaRPr lang="en-US" sz="2000" dirty="0">
              <a:latin typeface="Avenir"/>
              <a:cs typeface="Avenir"/>
            </a:endParaRPr>
          </a:p>
          <a:p>
            <a:pPr marL="400050" indent="-228600">
              <a:lnSpc>
                <a:spcPts val="2200"/>
              </a:lnSpc>
              <a:buChar char="•"/>
              <a:tabLst>
                <a:tab pos="400050" algn="l"/>
              </a:tabLst>
            </a:pPr>
            <a:r>
              <a:rPr lang="en-US" sz="2000" dirty="0">
                <a:solidFill>
                  <a:srgbClr val="FFFFFF"/>
                </a:solidFill>
                <a:latin typeface="Avenir"/>
                <a:cs typeface="Avenir"/>
              </a:rPr>
              <a:t>Curriculum Materials/Media</a:t>
            </a:r>
            <a:r>
              <a:rPr lang="en-US" sz="2000" spc="-100" dirty="0">
                <a:solidFill>
                  <a:srgbClr val="FFFFFF"/>
                </a:solidFill>
                <a:latin typeface="Avenir"/>
                <a:cs typeface="Avenir"/>
              </a:rPr>
              <a:t> </a:t>
            </a:r>
            <a:r>
              <a:rPr lang="en-US" sz="2000" dirty="0">
                <a:solidFill>
                  <a:srgbClr val="FFFFFF"/>
                </a:solidFill>
                <a:latin typeface="Avenir"/>
                <a:cs typeface="Avenir"/>
              </a:rPr>
              <a:t>Center</a:t>
            </a:r>
            <a:endParaRPr lang="en-US" sz="2000" dirty="0">
              <a:latin typeface="Avenir"/>
              <a:cs typeface="Avenir"/>
            </a:endParaRPr>
          </a:p>
          <a:p>
            <a:pPr marL="400050" indent="-228600">
              <a:lnSpc>
                <a:spcPts val="2200"/>
              </a:lnSpc>
              <a:buChar char="•"/>
              <a:tabLst>
                <a:tab pos="400050" algn="l"/>
              </a:tabLst>
            </a:pPr>
            <a:r>
              <a:rPr lang="en-US" sz="2000" dirty="0">
                <a:solidFill>
                  <a:srgbClr val="FFFFFF"/>
                </a:solidFill>
                <a:latin typeface="Avenir"/>
                <a:cs typeface="Avenir"/>
              </a:rPr>
              <a:t>Psychology</a:t>
            </a:r>
            <a:endParaRPr lang="en-US" sz="2000" dirty="0">
              <a:latin typeface="Avenir"/>
              <a:cs typeface="Avenir"/>
            </a:endParaRPr>
          </a:p>
          <a:p>
            <a:pPr marL="400050" indent="-228600">
              <a:lnSpc>
                <a:spcPts val="2300"/>
              </a:lnSpc>
              <a:buChar char="•"/>
              <a:tabLst>
                <a:tab pos="400050" algn="l"/>
              </a:tabLst>
            </a:pPr>
            <a:r>
              <a:rPr lang="en-US" sz="2000" dirty="0">
                <a:solidFill>
                  <a:srgbClr val="FFFFFF"/>
                </a:solidFill>
                <a:latin typeface="Avenir"/>
                <a:cs typeface="Avenir"/>
              </a:rPr>
              <a:t>Social</a:t>
            </a:r>
            <a:r>
              <a:rPr lang="en-US" sz="2000" spc="-95" dirty="0">
                <a:solidFill>
                  <a:srgbClr val="FFFFFF"/>
                </a:solidFill>
                <a:latin typeface="Avenir"/>
                <a:cs typeface="Avenir"/>
              </a:rPr>
              <a:t> </a:t>
            </a:r>
            <a:r>
              <a:rPr lang="en-US" sz="2000" spc="-25" dirty="0">
                <a:solidFill>
                  <a:srgbClr val="FFFFFF"/>
                </a:solidFill>
                <a:latin typeface="Avenir"/>
                <a:cs typeface="Avenir"/>
              </a:rPr>
              <a:t>Work</a:t>
            </a:r>
            <a:endParaRPr lang="en-US" sz="2000" dirty="0">
              <a:latin typeface="Avenir"/>
              <a:cs typeface="Avenir"/>
            </a:endParaRPr>
          </a:p>
        </p:txBody>
      </p:sp>
      <p:sp>
        <p:nvSpPr>
          <p:cNvPr id="24" name="object 19"/>
          <p:cNvSpPr txBox="1"/>
          <p:nvPr/>
        </p:nvSpPr>
        <p:spPr>
          <a:xfrm>
            <a:off x="4425048" y="3231282"/>
            <a:ext cx="5297042" cy="2013372"/>
          </a:xfrm>
          <a:prstGeom prst="rect">
            <a:avLst/>
          </a:prstGeom>
        </p:spPr>
        <p:txBody>
          <a:bodyPr vert="horz" wrap="square" lIns="0" tIns="12700" rIns="0" bIns="0" rtlCol="0">
            <a:spAutoFit/>
          </a:bodyPr>
          <a:lstStyle/>
          <a:p>
            <a:pPr marL="399415" indent="-228600">
              <a:lnSpc>
                <a:spcPts val="2300"/>
              </a:lnSpc>
              <a:spcBef>
                <a:spcPts val="2090"/>
              </a:spcBef>
              <a:buChar char="•"/>
              <a:tabLst>
                <a:tab pos="400050" algn="l"/>
              </a:tabLst>
            </a:pPr>
            <a:r>
              <a:rPr lang="en-US" sz="2000" dirty="0">
                <a:solidFill>
                  <a:srgbClr val="FFFFFF"/>
                </a:solidFill>
                <a:latin typeface="Avenir"/>
                <a:cs typeface="Avenir"/>
              </a:rPr>
              <a:t>Special</a:t>
            </a:r>
            <a:r>
              <a:rPr lang="en-US" sz="2000" spc="-100" dirty="0">
                <a:solidFill>
                  <a:srgbClr val="FFFFFF"/>
                </a:solidFill>
                <a:latin typeface="Avenir"/>
                <a:cs typeface="Avenir"/>
              </a:rPr>
              <a:t> </a:t>
            </a:r>
            <a:r>
              <a:rPr lang="en-US" sz="2000" dirty="0">
                <a:solidFill>
                  <a:srgbClr val="FFFFFF"/>
                </a:solidFill>
                <a:latin typeface="Avenir"/>
                <a:cs typeface="Avenir"/>
              </a:rPr>
              <a:t>Education</a:t>
            </a:r>
            <a:endParaRPr lang="en-US" sz="2000" dirty="0">
              <a:latin typeface="Avenir"/>
              <a:cs typeface="Avenir"/>
            </a:endParaRPr>
          </a:p>
          <a:p>
            <a:pPr marL="399415" indent="-228600">
              <a:lnSpc>
                <a:spcPts val="2200"/>
              </a:lnSpc>
              <a:buChar char="•"/>
              <a:tabLst>
                <a:tab pos="400050" algn="l"/>
              </a:tabLst>
            </a:pPr>
            <a:r>
              <a:rPr lang="en-US" sz="2000" dirty="0">
                <a:solidFill>
                  <a:srgbClr val="FFFFFF"/>
                </a:solidFill>
                <a:latin typeface="Avenir"/>
                <a:cs typeface="Avenir"/>
              </a:rPr>
              <a:t>Master of School</a:t>
            </a:r>
            <a:r>
              <a:rPr lang="en-US" sz="2000" spc="-100" dirty="0">
                <a:solidFill>
                  <a:srgbClr val="FFFFFF"/>
                </a:solidFill>
                <a:latin typeface="Avenir"/>
                <a:cs typeface="Avenir"/>
              </a:rPr>
              <a:t> </a:t>
            </a:r>
            <a:r>
              <a:rPr lang="en-US" sz="2000" dirty="0">
                <a:solidFill>
                  <a:srgbClr val="FFFFFF"/>
                </a:solidFill>
                <a:latin typeface="Avenir"/>
                <a:cs typeface="Avenir"/>
              </a:rPr>
              <a:t>Administration</a:t>
            </a:r>
            <a:endParaRPr lang="en-US" sz="2000" dirty="0">
              <a:latin typeface="Avenir"/>
              <a:cs typeface="Avenir"/>
            </a:endParaRPr>
          </a:p>
          <a:p>
            <a:pPr marL="399415" indent="-228600">
              <a:lnSpc>
                <a:spcPts val="2200"/>
              </a:lnSpc>
              <a:buChar char="•"/>
              <a:tabLst>
                <a:tab pos="400050" algn="l"/>
              </a:tabLst>
            </a:pPr>
            <a:r>
              <a:rPr lang="en-US" sz="2000" dirty="0">
                <a:solidFill>
                  <a:srgbClr val="FFFFFF"/>
                </a:solidFill>
                <a:latin typeface="Avenir"/>
                <a:cs typeface="Avenir"/>
              </a:rPr>
              <a:t>M.A. in Mental Health</a:t>
            </a:r>
            <a:r>
              <a:rPr lang="en-US" sz="2000" spc="-100" dirty="0">
                <a:solidFill>
                  <a:srgbClr val="FFFFFF"/>
                </a:solidFill>
                <a:latin typeface="Avenir"/>
                <a:cs typeface="Avenir"/>
              </a:rPr>
              <a:t> </a:t>
            </a:r>
            <a:r>
              <a:rPr lang="en-US" sz="2000" dirty="0">
                <a:solidFill>
                  <a:srgbClr val="FFFFFF"/>
                </a:solidFill>
                <a:latin typeface="Avenir"/>
                <a:cs typeface="Avenir"/>
              </a:rPr>
              <a:t>Counseling</a:t>
            </a:r>
            <a:endParaRPr lang="en-US" sz="2000" dirty="0">
              <a:latin typeface="Avenir"/>
              <a:cs typeface="Avenir"/>
            </a:endParaRPr>
          </a:p>
          <a:p>
            <a:pPr marL="399415" marR="969644" indent="-228600">
              <a:lnSpc>
                <a:spcPts val="2200"/>
              </a:lnSpc>
              <a:spcBef>
                <a:spcPts val="135"/>
              </a:spcBef>
              <a:buChar char="•"/>
              <a:tabLst>
                <a:tab pos="400050" algn="l"/>
              </a:tabLst>
            </a:pPr>
            <a:r>
              <a:rPr lang="en-US" sz="2000" dirty="0">
                <a:solidFill>
                  <a:srgbClr val="FFFFFF"/>
                </a:solidFill>
                <a:latin typeface="Avenir"/>
                <a:cs typeface="Avenir"/>
              </a:rPr>
              <a:t>M.Ed. </a:t>
            </a:r>
            <a:r>
              <a:rPr lang="en-US" sz="2000" spc="-15" dirty="0">
                <a:solidFill>
                  <a:srgbClr val="FFFFFF"/>
                </a:solidFill>
                <a:latin typeface="Avenir"/>
                <a:cs typeface="Avenir"/>
              </a:rPr>
              <a:t>(Elementary, </a:t>
            </a:r>
            <a:r>
              <a:rPr lang="en-US" sz="2000" dirty="0">
                <a:solidFill>
                  <a:srgbClr val="FFFFFF"/>
                </a:solidFill>
                <a:latin typeface="Avenir"/>
                <a:cs typeface="Avenir"/>
              </a:rPr>
              <a:t>Middle</a:t>
            </a:r>
            <a:r>
              <a:rPr lang="en-US" sz="2000" spc="-55" dirty="0">
                <a:solidFill>
                  <a:srgbClr val="FFFFFF"/>
                </a:solidFill>
                <a:latin typeface="Avenir"/>
                <a:cs typeface="Avenir"/>
              </a:rPr>
              <a:t> </a:t>
            </a:r>
            <a:r>
              <a:rPr lang="en-US" sz="2000" dirty="0">
                <a:solidFill>
                  <a:srgbClr val="FFFFFF"/>
                </a:solidFill>
                <a:latin typeface="Avenir"/>
                <a:cs typeface="Avenir"/>
              </a:rPr>
              <a:t>Grades,  </a:t>
            </a:r>
            <a:r>
              <a:rPr lang="en-US" sz="2000" spc="-15" dirty="0">
                <a:solidFill>
                  <a:srgbClr val="FFFFFF"/>
                </a:solidFill>
                <a:latin typeface="Avenir"/>
                <a:cs typeface="Avenir"/>
              </a:rPr>
              <a:t>Secondary Education, </a:t>
            </a:r>
            <a:r>
              <a:rPr lang="en-US" sz="2000" dirty="0">
                <a:solidFill>
                  <a:srgbClr val="FFFFFF"/>
                </a:solidFill>
                <a:latin typeface="Avenir"/>
                <a:cs typeface="Avenir"/>
              </a:rPr>
              <a:t>Physical Education, and School Counseling) </a:t>
            </a:r>
            <a:endParaRPr lang="en-US" sz="2000" dirty="0">
              <a:latin typeface="Avenir"/>
              <a:cs typeface="Avenir"/>
            </a:endParaRPr>
          </a:p>
        </p:txBody>
      </p:sp>
    </p:spTree>
    <p:extLst>
      <p:ext uri="{BB962C8B-B14F-4D97-AF65-F5344CB8AC3E}">
        <p14:creationId xmlns:p14="http://schemas.microsoft.com/office/powerpoint/2010/main" val="100288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42900" y="1212722"/>
            <a:ext cx="3022600" cy="1972945"/>
          </a:xfrm>
          <a:custGeom>
            <a:avLst/>
            <a:gdLst/>
            <a:ahLst/>
            <a:cxnLst/>
            <a:rect l="l" t="t" r="r" b="b"/>
            <a:pathLst>
              <a:path w="3022600" h="1972945">
                <a:moveTo>
                  <a:pt x="0" y="1972462"/>
                </a:moveTo>
                <a:lnTo>
                  <a:pt x="3022600" y="1972462"/>
                </a:lnTo>
                <a:lnTo>
                  <a:pt x="3022600" y="0"/>
                </a:lnTo>
                <a:lnTo>
                  <a:pt x="0" y="0"/>
                </a:lnTo>
                <a:lnTo>
                  <a:pt x="0" y="1972462"/>
                </a:lnTo>
                <a:close/>
              </a:path>
            </a:pathLst>
          </a:custGeom>
          <a:solidFill>
            <a:srgbClr val="EA7025"/>
          </a:solidFill>
        </p:spPr>
        <p:txBody>
          <a:bodyPr wrap="square" lIns="0" tIns="0" rIns="0" bIns="0" rtlCol="0"/>
          <a:lstStyle/>
          <a:p>
            <a:endParaRPr dirty="0"/>
          </a:p>
        </p:txBody>
      </p:sp>
      <p:sp>
        <p:nvSpPr>
          <p:cNvPr id="8" name="object 8"/>
          <p:cNvSpPr/>
          <p:nvPr/>
        </p:nvSpPr>
        <p:spPr>
          <a:xfrm>
            <a:off x="6692900" y="1219072"/>
            <a:ext cx="3022600" cy="1972945"/>
          </a:xfrm>
          <a:custGeom>
            <a:avLst/>
            <a:gdLst/>
            <a:ahLst/>
            <a:cxnLst/>
            <a:rect l="l" t="t" r="r" b="b"/>
            <a:pathLst>
              <a:path w="3022600" h="1972945">
                <a:moveTo>
                  <a:pt x="0" y="1972462"/>
                </a:moveTo>
                <a:lnTo>
                  <a:pt x="3022600" y="1972462"/>
                </a:lnTo>
                <a:lnTo>
                  <a:pt x="3022600" y="0"/>
                </a:lnTo>
                <a:lnTo>
                  <a:pt x="0" y="0"/>
                </a:lnTo>
                <a:lnTo>
                  <a:pt x="0" y="1972462"/>
                </a:lnTo>
                <a:close/>
              </a:path>
            </a:pathLst>
          </a:custGeom>
          <a:solidFill>
            <a:srgbClr val="EA7025"/>
          </a:solidFill>
        </p:spPr>
        <p:txBody>
          <a:bodyPr wrap="square" lIns="0" tIns="0" rIns="0" bIns="0" rtlCol="0"/>
          <a:lstStyle/>
          <a:p>
            <a:endParaRPr dirty="0"/>
          </a:p>
        </p:txBody>
      </p:sp>
      <p:sp>
        <p:nvSpPr>
          <p:cNvPr id="10" name="object 10"/>
          <p:cNvSpPr/>
          <p:nvPr/>
        </p:nvSpPr>
        <p:spPr>
          <a:xfrm>
            <a:off x="3517900" y="3342487"/>
            <a:ext cx="3022600" cy="1972945"/>
          </a:xfrm>
          <a:custGeom>
            <a:avLst/>
            <a:gdLst/>
            <a:ahLst/>
            <a:cxnLst/>
            <a:rect l="l" t="t" r="r" b="b"/>
            <a:pathLst>
              <a:path w="3022600" h="1972945">
                <a:moveTo>
                  <a:pt x="0" y="1972462"/>
                </a:moveTo>
                <a:lnTo>
                  <a:pt x="3022600" y="1972462"/>
                </a:lnTo>
                <a:lnTo>
                  <a:pt x="3022600" y="0"/>
                </a:lnTo>
                <a:lnTo>
                  <a:pt x="0" y="0"/>
                </a:lnTo>
                <a:lnTo>
                  <a:pt x="0" y="1972462"/>
                </a:lnTo>
                <a:close/>
              </a:path>
            </a:pathLst>
          </a:custGeom>
          <a:solidFill>
            <a:srgbClr val="EA7025"/>
          </a:solidFill>
        </p:spPr>
        <p:txBody>
          <a:bodyPr wrap="square" lIns="0" tIns="0" rIns="0" bIns="0" rtlCol="0"/>
          <a:lstStyle/>
          <a:p>
            <a:endParaRPr dirty="0"/>
          </a:p>
        </p:txBody>
      </p:sp>
      <p:sp>
        <p:nvSpPr>
          <p:cNvPr id="12" name="object 12"/>
          <p:cNvSpPr/>
          <p:nvPr/>
        </p:nvSpPr>
        <p:spPr>
          <a:xfrm>
            <a:off x="4049143" y="3400602"/>
            <a:ext cx="1972447" cy="1856219"/>
          </a:xfrm>
          <a:prstGeom prst="rect">
            <a:avLst/>
          </a:prstGeom>
          <a:blipFill dpi="0" rotWithShape="1">
            <a:blip r:embed="rId2" cstate="print">
              <a:alphaModFix amt="18000"/>
            </a:blip>
            <a:srcRect/>
            <a:stretch>
              <a:fillRect/>
            </a:stretch>
          </a:blipFill>
        </p:spPr>
        <p:txBody>
          <a:bodyPr wrap="square" lIns="0" tIns="0" rIns="0" bIns="0" rtlCol="0"/>
          <a:lstStyle/>
          <a:p>
            <a:endParaRPr dirty="0"/>
          </a:p>
        </p:txBody>
      </p:sp>
      <p:sp>
        <p:nvSpPr>
          <p:cNvPr id="13" name="object 13"/>
          <p:cNvSpPr txBox="1"/>
          <p:nvPr/>
        </p:nvSpPr>
        <p:spPr>
          <a:xfrm>
            <a:off x="3517900" y="3955615"/>
            <a:ext cx="3022600" cy="726440"/>
          </a:xfrm>
          <a:prstGeom prst="rect">
            <a:avLst/>
          </a:prstGeom>
        </p:spPr>
        <p:txBody>
          <a:bodyPr vert="horz" wrap="square" lIns="0" tIns="12700" rIns="0" bIns="0" rtlCol="0">
            <a:spAutoFit/>
          </a:bodyPr>
          <a:lstStyle/>
          <a:p>
            <a:pPr algn="ctr">
              <a:lnSpc>
                <a:spcPct val="100000"/>
              </a:lnSpc>
              <a:spcBef>
                <a:spcPts val="100"/>
              </a:spcBef>
            </a:pPr>
            <a:r>
              <a:rPr lang="en-US" sz="4600" dirty="0">
                <a:solidFill>
                  <a:srgbClr val="FFFFFF"/>
                </a:solidFill>
                <a:latin typeface="Avenir"/>
                <a:cs typeface="Avenir"/>
              </a:rPr>
              <a:t>ART</a:t>
            </a:r>
            <a:endParaRPr sz="4600" dirty="0">
              <a:latin typeface="Avenir"/>
              <a:cs typeface="Avenir"/>
            </a:endParaRPr>
          </a:p>
        </p:txBody>
      </p:sp>
      <p:sp>
        <p:nvSpPr>
          <p:cNvPr id="14" name="object 14"/>
          <p:cNvSpPr/>
          <p:nvPr/>
        </p:nvSpPr>
        <p:spPr>
          <a:xfrm>
            <a:off x="7086600" y="1261986"/>
            <a:ext cx="1852041" cy="1886634"/>
          </a:xfrm>
          <a:prstGeom prst="rect">
            <a:avLst/>
          </a:prstGeom>
          <a:blipFill dpi="0" rotWithShape="1">
            <a:blip r:embed="rId3" cstate="print">
              <a:alphaModFix amt="18000"/>
            </a:blip>
            <a:srcRect/>
            <a:stretch>
              <a:fillRect/>
            </a:stretch>
          </a:blipFill>
        </p:spPr>
        <p:txBody>
          <a:bodyPr wrap="square" lIns="0" tIns="0" rIns="0" bIns="0" rtlCol="0"/>
          <a:lstStyle/>
          <a:p>
            <a:endParaRPr dirty="0"/>
          </a:p>
        </p:txBody>
      </p:sp>
      <p:sp>
        <p:nvSpPr>
          <p:cNvPr id="15" name="object 15"/>
          <p:cNvSpPr txBox="1"/>
          <p:nvPr/>
        </p:nvSpPr>
        <p:spPr>
          <a:xfrm>
            <a:off x="6477000" y="1832197"/>
            <a:ext cx="3022600" cy="726440"/>
          </a:xfrm>
          <a:prstGeom prst="rect">
            <a:avLst/>
          </a:prstGeom>
        </p:spPr>
        <p:txBody>
          <a:bodyPr vert="horz" wrap="square" lIns="0" tIns="12700" rIns="0" bIns="0" rtlCol="0">
            <a:spAutoFit/>
          </a:bodyPr>
          <a:lstStyle/>
          <a:p>
            <a:pPr marL="743585">
              <a:lnSpc>
                <a:spcPct val="100000"/>
              </a:lnSpc>
              <a:spcBef>
                <a:spcPts val="100"/>
              </a:spcBef>
            </a:pPr>
            <a:r>
              <a:rPr lang="en-US" sz="4600" dirty="0">
                <a:solidFill>
                  <a:srgbClr val="FFFFFF"/>
                </a:solidFill>
                <a:latin typeface="Avenir"/>
                <a:cs typeface="Avenir"/>
              </a:rPr>
              <a:t>MUSIC</a:t>
            </a:r>
            <a:endParaRPr sz="4600" dirty="0">
              <a:latin typeface="Avenir"/>
              <a:cs typeface="Avenir"/>
            </a:endParaRPr>
          </a:p>
        </p:txBody>
      </p:sp>
      <p:sp>
        <p:nvSpPr>
          <p:cNvPr id="16" name="object 16"/>
          <p:cNvSpPr/>
          <p:nvPr/>
        </p:nvSpPr>
        <p:spPr>
          <a:xfrm>
            <a:off x="874749" y="1317649"/>
            <a:ext cx="1923049" cy="1780935"/>
          </a:xfrm>
          <a:prstGeom prst="rect">
            <a:avLst/>
          </a:prstGeom>
          <a:blipFill dpi="0" rotWithShape="1">
            <a:blip r:embed="rId4" cstate="print">
              <a:alphaModFix amt="18000"/>
            </a:blip>
            <a:srcRect/>
            <a:stretch>
              <a:fillRect/>
            </a:stretch>
          </a:blipFill>
        </p:spPr>
        <p:txBody>
          <a:bodyPr wrap="square" lIns="0" tIns="0" rIns="0" bIns="0" rtlCol="0"/>
          <a:lstStyle/>
          <a:p>
            <a:endParaRPr dirty="0"/>
          </a:p>
        </p:txBody>
      </p:sp>
      <p:sp>
        <p:nvSpPr>
          <p:cNvPr id="17" name="object 17"/>
          <p:cNvSpPr txBox="1"/>
          <p:nvPr/>
        </p:nvSpPr>
        <p:spPr>
          <a:xfrm>
            <a:off x="-152401" y="1825847"/>
            <a:ext cx="3517899" cy="726440"/>
          </a:xfrm>
          <a:prstGeom prst="rect">
            <a:avLst/>
          </a:prstGeom>
        </p:spPr>
        <p:txBody>
          <a:bodyPr vert="horz" wrap="square" lIns="0" tIns="12700" rIns="0" bIns="0" rtlCol="0">
            <a:spAutoFit/>
          </a:bodyPr>
          <a:lstStyle/>
          <a:p>
            <a:pPr marL="493395" algn="ctr">
              <a:lnSpc>
                <a:spcPct val="100000"/>
              </a:lnSpc>
              <a:spcBef>
                <a:spcPts val="100"/>
              </a:spcBef>
            </a:pPr>
            <a:r>
              <a:rPr lang="en-US" sz="4600" spc="-15" dirty="0">
                <a:solidFill>
                  <a:srgbClr val="FFFFFF"/>
                </a:solidFill>
                <a:latin typeface="Avenir"/>
                <a:cs typeface="Avenir"/>
              </a:rPr>
              <a:t>THEATRE</a:t>
            </a:r>
            <a:endParaRPr sz="4600" dirty="0">
              <a:latin typeface="Avenir"/>
              <a:cs typeface="Avenir"/>
            </a:endParaRPr>
          </a:p>
        </p:txBody>
      </p:sp>
      <p:sp>
        <p:nvSpPr>
          <p:cNvPr id="18" name="object 7"/>
          <p:cNvSpPr/>
          <p:nvPr/>
        </p:nvSpPr>
        <p:spPr>
          <a:xfrm>
            <a:off x="3517900" y="1212722"/>
            <a:ext cx="3022599" cy="1972462"/>
          </a:xfrm>
          <a:prstGeom prst="rect">
            <a:avLst/>
          </a:prstGeom>
          <a:blipFill>
            <a:blip r:embed="rId5" cstate="print"/>
            <a:stretch>
              <a:fillRect/>
            </a:stretch>
          </a:blipFill>
        </p:spPr>
        <p:txBody>
          <a:bodyPr wrap="square" lIns="0" tIns="0" rIns="0" bIns="0" rtlCol="0"/>
          <a:lstStyle/>
          <a:p>
            <a:endParaRPr dirty="0"/>
          </a:p>
        </p:txBody>
      </p:sp>
      <p:sp>
        <p:nvSpPr>
          <p:cNvPr id="19" name="object 9"/>
          <p:cNvSpPr/>
          <p:nvPr/>
        </p:nvSpPr>
        <p:spPr>
          <a:xfrm>
            <a:off x="342900" y="3342500"/>
            <a:ext cx="3022600" cy="1972449"/>
          </a:xfrm>
          <a:prstGeom prst="rect">
            <a:avLst/>
          </a:prstGeom>
          <a:blipFill>
            <a:blip r:embed="rId6" cstate="print"/>
            <a:stretch>
              <a:fillRect/>
            </a:stretch>
          </a:blipFill>
        </p:spPr>
        <p:txBody>
          <a:bodyPr wrap="square" lIns="0" tIns="0" rIns="0" bIns="0" rtlCol="0"/>
          <a:lstStyle/>
          <a:p>
            <a:endParaRPr dirty="0"/>
          </a:p>
        </p:txBody>
      </p:sp>
      <p:sp>
        <p:nvSpPr>
          <p:cNvPr id="20" name="object 11"/>
          <p:cNvSpPr/>
          <p:nvPr/>
        </p:nvSpPr>
        <p:spPr>
          <a:xfrm>
            <a:off x="6692900" y="3342500"/>
            <a:ext cx="3022600" cy="1972449"/>
          </a:xfrm>
          <a:prstGeom prst="rect">
            <a:avLst/>
          </a:prstGeom>
          <a:blipFill>
            <a:blip r:embed="rId7" cstate="print"/>
            <a:stretch>
              <a:fillRect/>
            </a:stretch>
          </a:blipFill>
        </p:spPr>
        <p:txBody>
          <a:bodyPr wrap="square" lIns="0" tIns="0" rIns="0" bIns="0" rtlCol="0"/>
          <a:lstStyle/>
          <a:p>
            <a:endParaRPr dirty="0"/>
          </a:p>
        </p:txBody>
      </p:sp>
      <p:sp>
        <p:nvSpPr>
          <p:cNvPr id="22" name="object 2"/>
          <p:cNvSpPr/>
          <p:nvPr/>
        </p:nvSpPr>
        <p:spPr>
          <a:xfrm>
            <a:off x="9015400" y="530428"/>
            <a:ext cx="674700" cy="576694"/>
          </a:xfrm>
          <a:prstGeom prst="rect">
            <a:avLst/>
          </a:prstGeom>
          <a:blipFill>
            <a:blip r:embed="rId8" cstate="print"/>
            <a:stretch>
              <a:fillRect/>
            </a:stretch>
          </a:blipFill>
        </p:spPr>
        <p:txBody>
          <a:bodyPr wrap="square" lIns="0" tIns="0" rIns="0" bIns="0" rtlCol="0"/>
          <a:lstStyle/>
          <a:p>
            <a:endParaRPr dirty="0"/>
          </a:p>
        </p:txBody>
      </p:sp>
      <p:sp>
        <p:nvSpPr>
          <p:cNvPr id="23" name="object 3"/>
          <p:cNvSpPr/>
          <p:nvPr/>
        </p:nvSpPr>
        <p:spPr>
          <a:xfrm>
            <a:off x="9015398" y="426735"/>
            <a:ext cx="182880" cy="680720"/>
          </a:xfrm>
          <a:custGeom>
            <a:avLst/>
            <a:gdLst/>
            <a:ahLst/>
            <a:cxnLst/>
            <a:rect l="l" t="t" r="r" b="b"/>
            <a:pathLst>
              <a:path w="182879" h="680719">
                <a:moveTo>
                  <a:pt x="0" y="0"/>
                </a:moveTo>
                <a:lnTo>
                  <a:pt x="0" y="680389"/>
                </a:lnTo>
                <a:lnTo>
                  <a:pt x="182321" y="501332"/>
                </a:lnTo>
                <a:lnTo>
                  <a:pt x="0" y="0"/>
                </a:lnTo>
                <a:close/>
              </a:path>
            </a:pathLst>
          </a:custGeom>
          <a:solidFill>
            <a:srgbClr val="F6862C"/>
          </a:solidFill>
        </p:spPr>
        <p:txBody>
          <a:bodyPr wrap="square" lIns="0" tIns="0" rIns="0" bIns="0" rtlCol="0"/>
          <a:lstStyle/>
          <a:p>
            <a:endParaRPr dirty="0"/>
          </a:p>
        </p:txBody>
      </p:sp>
      <p:sp>
        <p:nvSpPr>
          <p:cNvPr id="24" name="object 4"/>
          <p:cNvSpPr/>
          <p:nvPr/>
        </p:nvSpPr>
        <p:spPr>
          <a:xfrm>
            <a:off x="342900" y="342900"/>
            <a:ext cx="8867038" cy="576681"/>
          </a:xfrm>
          <a:prstGeom prst="rect">
            <a:avLst/>
          </a:prstGeom>
          <a:blipFill>
            <a:blip r:embed="rId9" cstate="print"/>
            <a:stretch>
              <a:fillRect/>
            </a:stretch>
          </a:blipFill>
        </p:spPr>
        <p:txBody>
          <a:bodyPr wrap="square" lIns="0" tIns="0" rIns="0" bIns="0" rtlCol="0"/>
          <a:lstStyle/>
          <a:p>
            <a:endParaRPr dirty="0"/>
          </a:p>
        </p:txBody>
      </p:sp>
      <p:sp>
        <p:nvSpPr>
          <p:cNvPr id="25" name="object 5"/>
          <p:cNvSpPr txBox="1">
            <a:spLocks noGrp="1"/>
          </p:cNvSpPr>
          <p:nvPr>
            <p:ph type="title"/>
          </p:nvPr>
        </p:nvSpPr>
        <p:spPr>
          <a:xfrm>
            <a:off x="3184206" y="456427"/>
            <a:ext cx="3689985" cy="391160"/>
          </a:xfrm>
          <a:prstGeom prst="rect">
            <a:avLst/>
          </a:prstGeom>
        </p:spPr>
        <p:txBody>
          <a:bodyPr vert="horz" wrap="square" lIns="0" tIns="12700" rIns="0" bIns="0" rtlCol="0">
            <a:spAutoFit/>
          </a:bodyPr>
          <a:lstStyle/>
          <a:p>
            <a:pPr marL="12700">
              <a:lnSpc>
                <a:spcPct val="100000"/>
              </a:lnSpc>
              <a:spcBef>
                <a:spcPts val="100"/>
              </a:spcBef>
            </a:pPr>
            <a:r>
              <a:rPr dirty="0"/>
              <a:t>College of Arts &amp;</a:t>
            </a:r>
            <a:r>
              <a:rPr spc="-100" dirty="0"/>
              <a:t> </a:t>
            </a:r>
            <a:r>
              <a:rPr dirty="0"/>
              <a:t>Sciences</a:t>
            </a:r>
          </a:p>
        </p:txBody>
      </p:sp>
    </p:spTree>
    <p:extLst>
      <p:ext uri="{BB962C8B-B14F-4D97-AF65-F5344CB8AC3E}">
        <p14:creationId xmlns:p14="http://schemas.microsoft.com/office/powerpoint/2010/main" val="272256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p:cNvSpPr/>
          <p:nvPr/>
        </p:nvSpPr>
        <p:spPr>
          <a:xfrm>
            <a:off x="342900" y="342900"/>
            <a:ext cx="5768975" cy="881380"/>
          </a:xfrm>
          <a:custGeom>
            <a:avLst/>
            <a:gdLst/>
            <a:ahLst/>
            <a:cxnLst/>
            <a:rect l="l" t="t" r="r" b="b"/>
            <a:pathLst>
              <a:path w="5768975" h="881380">
                <a:moveTo>
                  <a:pt x="5262372" y="0"/>
                </a:moveTo>
                <a:lnTo>
                  <a:pt x="2616" y="2920"/>
                </a:lnTo>
                <a:lnTo>
                  <a:pt x="0" y="881037"/>
                </a:lnTo>
                <a:lnTo>
                  <a:pt x="5768479" y="877163"/>
                </a:lnTo>
                <a:lnTo>
                  <a:pt x="5262372" y="0"/>
                </a:lnTo>
                <a:close/>
              </a:path>
            </a:pathLst>
          </a:custGeom>
          <a:solidFill>
            <a:srgbClr val="EA7025"/>
          </a:solidFill>
        </p:spPr>
        <p:txBody>
          <a:bodyPr wrap="square" lIns="0" tIns="0" rIns="0" bIns="0" rtlCol="0"/>
          <a:lstStyle/>
          <a:p>
            <a:endParaRPr dirty="0"/>
          </a:p>
        </p:txBody>
      </p:sp>
      <p:sp>
        <p:nvSpPr>
          <p:cNvPr id="24" name="object 3"/>
          <p:cNvSpPr txBox="1">
            <a:spLocks noGrp="1"/>
          </p:cNvSpPr>
          <p:nvPr>
            <p:ph type="title"/>
          </p:nvPr>
        </p:nvSpPr>
        <p:spPr>
          <a:xfrm>
            <a:off x="1268989" y="608965"/>
            <a:ext cx="4112313" cy="382156"/>
          </a:xfrm>
          <a:prstGeom prst="rect">
            <a:avLst/>
          </a:prstGeom>
        </p:spPr>
        <p:txBody>
          <a:bodyPr vert="horz" wrap="square" lIns="0" tIns="12700" rIns="0" bIns="0" rtlCol="0">
            <a:spAutoFit/>
          </a:bodyPr>
          <a:lstStyle/>
          <a:p>
            <a:pPr marL="12700">
              <a:lnSpc>
                <a:spcPct val="100000"/>
              </a:lnSpc>
              <a:spcBef>
                <a:spcPts val="100"/>
              </a:spcBef>
            </a:pPr>
            <a:r>
              <a:rPr lang="en-US" dirty="0"/>
              <a:t>Biology &amp; Chemistry/Physics</a:t>
            </a:r>
            <a:endParaRPr dirty="0"/>
          </a:p>
        </p:txBody>
      </p:sp>
      <p:sp>
        <p:nvSpPr>
          <p:cNvPr id="25" name="object 4"/>
          <p:cNvSpPr/>
          <p:nvPr/>
        </p:nvSpPr>
        <p:spPr>
          <a:xfrm>
            <a:off x="7486218" y="342900"/>
            <a:ext cx="2203881" cy="1908619"/>
          </a:xfrm>
          <a:prstGeom prst="rect">
            <a:avLst/>
          </a:prstGeom>
          <a:blipFill>
            <a:blip r:embed="rId2" cstate="print"/>
            <a:stretch>
              <a:fillRect/>
            </a:stretch>
          </a:blipFill>
        </p:spPr>
        <p:txBody>
          <a:bodyPr wrap="square" lIns="0" tIns="0" rIns="0" bIns="0" rtlCol="0"/>
          <a:lstStyle/>
          <a:p>
            <a:endParaRPr dirty="0"/>
          </a:p>
        </p:txBody>
      </p:sp>
      <p:sp>
        <p:nvSpPr>
          <p:cNvPr id="26" name="object 5"/>
          <p:cNvSpPr/>
          <p:nvPr/>
        </p:nvSpPr>
        <p:spPr>
          <a:xfrm>
            <a:off x="5709551" y="1373411"/>
            <a:ext cx="2204085" cy="1908810"/>
          </a:xfrm>
          <a:custGeom>
            <a:avLst/>
            <a:gdLst/>
            <a:ahLst/>
            <a:cxnLst/>
            <a:rect l="l" t="t" r="r" b="b"/>
            <a:pathLst>
              <a:path w="2204084" h="1908810">
                <a:moveTo>
                  <a:pt x="1652917" y="0"/>
                </a:moveTo>
                <a:lnTo>
                  <a:pt x="550976" y="0"/>
                </a:lnTo>
                <a:lnTo>
                  <a:pt x="0" y="954316"/>
                </a:lnTo>
                <a:lnTo>
                  <a:pt x="550976" y="1908619"/>
                </a:lnTo>
                <a:lnTo>
                  <a:pt x="1652917" y="1908619"/>
                </a:lnTo>
                <a:lnTo>
                  <a:pt x="2203894" y="954316"/>
                </a:lnTo>
                <a:lnTo>
                  <a:pt x="1652917" y="0"/>
                </a:lnTo>
                <a:close/>
              </a:path>
            </a:pathLst>
          </a:custGeom>
          <a:solidFill>
            <a:srgbClr val="EA7025"/>
          </a:solidFill>
        </p:spPr>
        <p:txBody>
          <a:bodyPr wrap="square" lIns="0" tIns="0" rIns="0" bIns="0" rtlCol="0"/>
          <a:lstStyle/>
          <a:p>
            <a:endParaRPr dirty="0"/>
          </a:p>
        </p:txBody>
      </p:sp>
      <p:sp>
        <p:nvSpPr>
          <p:cNvPr id="27" name="object 6"/>
          <p:cNvSpPr/>
          <p:nvPr/>
        </p:nvSpPr>
        <p:spPr>
          <a:xfrm>
            <a:off x="342900" y="2400994"/>
            <a:ext cx="5768975" cy="881380"/>
          </a:xfrm>
          <a:custGeom>
            <a:avLst/>
            <a:gdLst/>
            <a:ahLst/>
            <a:cxnLst/>
            <a:rect l="l" t="t" r="r" b="b"/>
            <a:pathLst>
              <a:path w="5768975" h="881379">
                <a:moveTo>
                  <a:pt x="5257063" y="0"/>
                </a:moveTo>
                <a:lnTo>
                  <a:pt x="2616" y="2921"/>
                </a:lnTo>
                <a:lnTo>
                  <a:pt x="0" y="881037"/>
                </a:lnTo>
                <a:lnTo>
                  <a:pt x="5768479" y="877163"/>
                </a:lnTo>
                <a:lnTo>
                  <a:pt x="5257063" y="0"/>
                </a:lnTo>
                <a:close/>
              </a:path>
            </a:pathLst>
          </a:custGeom>
          <a:solidFill>
            <a:srgbClr val="EA7025"/>
          </a:solidFill>
        </p:spPr>
        <p:txBody>
          <a:bodyPr wrap="square" lIns="0" tIns="0" rIns="0" bIns="0" rtlCol="0"/>
          <a:lstStyle/>
          <a:p>
            <a:endParaRPr dirty="0"/>
          </a:p>
        </p:txBody>
      </p:sp>
      <p:sp>
        <p:nvSpPr>
          <p:cNvPr id="28" name="object 7"/>
          <p:cNvSpPr/>
          <p:nvPr/>
        </p:nvSpPr>
        <p:spPr>
          <a:xfrm>
            <a:off x="342900" y="4459558"/>
            <a:ext cx="5768975" cy="882015"/>
          </a:xfrm>
          <a:custGeom>
            <a:avLst/>
            <a:gdLst/>
            <a:ahLst/>
            <a:cxnLst/>
            <a:rect l="l" t="t" r="r" b="b"/>
            <a:pathLst>
              <a:path w="5768975" h="882014">
                <a:moveTo>
                  <a:pt x="5257063" y="0"/>
                </a:moveTo>
                <a:lnTo>
                  <a:pt x="2628" y="2933"/>
                </a:lnTo>
                <a:lnTo>
                  <a:pt x="0" y="881684"/>
                </a:lnTo>
                <a:lnTo>
                  <a:pt x="5768479" y="881684"/>
                </a:lnTo>
                <a:lnTo>
                  <a:pt x="5257063" y="0"/>
                </a:lnTo>
                <a:close/>
              </a:path>
            </a:pathLst>
          </a:custGeom>
          <a:solidFill>
            <a:srgbClr val="EA7025"/>
          </a:solidFill>
        </p:spPr>
        <p:txBody>
          <a:bodyPr wrap="square" lIns="0" tIns="0" rIns="0" bIns="0" rtlCol="0"/>
          <a:lstStyle/>
          <a:p>
            <a:endParaRPr dirty="0"/>
          </a:p>
        </p:txBody>
      </p:sp>
      <p:sp>
        <p:nvSpPr>
          <p:cNvPr id="29" name="object 8"/>
          <p:cNvSpPr/>
          <p:nvPr/>
        </p:nvSpPr>
        <p:spPr>
          <a:xfrm>
            <a:off x="342900" y="3429000"/>
            <a:ext cx="5769000" cy="872731"/>
          </a:xfrm>
          <a:prstGeom prst="rect">
            <a:avLst/>
          </a:prstGeom>
          <a:blipFill>
            <a:blip r:embed="rId3" cstate="print"/>
            <a:stretch>
              <a:fillRect/>
            </a:stretch>
          </a:blipFill>
        </p:spPr>
        <p:txBody>
          <a:bodyPr wrap="square" lIns="0" tIns="0" rIns="0" bIns="0" rtlCol="0"/>
          <a:lstStyle/>
          <a:p>
            <a:endParaRPr dirty="0"/>
          </a:p>
        </p:txBody>
      </p:sp>
      <p:sp>
        <p:nvSpPr>
          <p:cNvPr id="30" name="object 9"/>
          <p:cNvSpPr/>
          <p:nvPr/>
        </p:nvSpPr>
        <p:spPr>
          <a:xfrm>
            <a:off x="342900" y="1373403"/>
            <a:ext cx="5768479" cy="878128"/>
          </a:xfrm>
          <a:prstGeom prst="rect">
            <a:avLst/>
          </a:prstGeom>
          <a:blipFill>
            <a:blip r:embed="rId4" cstate="print"/>
            <a:stretch>
              <a:fillRect/>
            </a:stretch>
          </a:blipFill>
        </p:spPr>
        <p:txBody>
          <a:bodyPr wrap="square" lIns="0" tIns="0" rIns="0" bIns="0" rtlCol="0"/>
          <a:lstStyle/>
          <a:p>
            <a:endParaRPr dirty="0"/>
          </a:p>
        </p:txBody>
      </p:sp>
      <p:sp>
        <p:nvSpPr>
          <p:cNvPr id="31" name="object 10"/>
          <p:cNvSpPr/>
          <p:nvPr/>
        </p:nvSpPr>
        <p:spPr>
          <a:xfrm>
            <a:off x="7486218" y="2403921"/>
            <a:ext cx="2203881" cy="1908617"/>
          </a:xfrm>
          <a:prstGeom prst="rect">
            <a:avLst/>
          </a:prstGeom>
          <a:blipFill>
            <a:blip r:embed="rId5" cstate="print"/>
            <a:stretch>
              <a:fillRect/>
            </a:stretch>
          </a:blipFill>
        </p:spPr>
        <p:txBody>
          <a:bodyPr wrap="square" lIns="0" tIns="0" rIns="0" bIns="0" rtlCol="0"/>
          <a:lstStyle/>
          <a:p>
            <a:endParaRPr dirty="0"/>
          </a:p>
        </p:txBody>
      </p:sp>
      <p:sp>
        <p:nvSpPr>
          <p:cNvPr id="32" name="object 11"/>
          <p:cNvSpPr/>
          <p:nvPr/>
        </p:nvSpPr>
        <p:spPr>
          <a:xfrm>
            <a:off x="5709564" y="3434422"/>
            <a:ext cx="2203881" cy="1908632"/>
          </a:xfrm>
          <a:prstGeom prst="rect">
            <a:avLst/>
          </a:prstGeom>
          <a:blipFill>
            <a:blip r:embed="rId6" cstate="print"/>
            <a:stretch>
              <a:fillRect/>
            </a:stretch>
          </a:blipFill>
        </p:spPr>
        <p:txBody>
          <a:bodyPr wrap="square" lIns="0" tIns="0" rIns="0" bIns="0" rtlCol="0"/>
          <a:lstStyle/>
          <a:p>
            <a:endParaRPr dirty="0"/>
          </a:p>
        </p:txBody>
      </p:sp>
      <p:sp>
        <p:nvSpPr>
          <p:cNvPr id="33" name="object 12"/>
          <p:cNvSpPr/>
          <p:nvPr/>
        </p:nvSpPr>
        <p:spPr>
          <a:xfrm>
            <a:off x="7509287" y="4430910"/>
            <a:ext cx="2159000" cy="912494"/>
          </a:xfrm>
          <a:custGeom>
            <a:avLst/>
            <a:gdLst/>
            <a:ahLst/>
            <a:cxnLst/>
            <a:rect l="l" t="t" r="r" b="b"/>
            <a:pathLst>
              <a:path w="2159000" h="912495">
                <a:moveTo>
                  <a:pt x="1629841" y="0"/>
                </a:moveTo>
                <a:lnTo>
                  <a:pt x="527900" y="0"/>
                </a:lnTo>
                <a:lnTo>
                  <a:pt x="0" y="912088"/>
                </a:lnTo>
                <a:lnTo>
                  <a:pt x="2158923" y="912088"/>
                </a:lnTo>
                <a:lnTo>
                  <a:pt x="1629841" y="0"/>
                </a:lnTo>
                <a:close/>
              </a:path>
            </a:pathLst>
          </a:custGeom>
          <a:solidFill>
            <a:srgbClr val="EA7025"/>
          </a:solidFill>
        </p:spPr>
        <p:txBody>
          <a:bodyPr wrap="square" lIns="0" tIns="0" rIns="0" bIns="0" rtlCol="0"/>
          <a:lstStyle/>
          <a:p>
            <a:endParaRPr dirty="0"/>
          </a:p>
        </p:txBody>
      </p:sp>
      <p:sp>
        <p:nvSpPr>
          <p:cNvPr id="34" name="object 13"/>
          <p:cNvSpPr/>
          <p:nvPr/>
        </p:nvSpPr>
        <p:spPr>
          <a:xfrm>
            <a:off x="5752731" y="342900"/>
            <a:ext cx="2117131" cy="881038"/>
          </a:xfrm>
          <a:prstGeom prst="rect">
            <a:avLst/>
          </a:prstGeom>
          <a:blipFill>
            <a:blip r:embed="rId7" cstate="print"/>
            <a:stretch>
              <a:fillRect/>
            </a:stretch>
          </a:blipFill>
        </p:spPr>
        <p:txBody>
          <a:bodyPr wrap="square" lIns="0" tIns="0" rIns="0" bIns="0" rtlCol="0"/>
          <a:lstStyle/>
          <a:p>
            <a:endParaRPr dirty="0"/>
          </a:p>
        </p:txBody>
      </p:sp>
      <p:sp>
        <p:nvSpPr>
          <p:cNvPr id="36" name="object 15"/>
          <p:cNvSpPr txBox="1"/>
          <p:nvPr/>
        </p:nvSpPr>
        <p:spPr>
          <a:xfrm>
            <a:off x="470314" y="2526640"/>
            <a:ext cx="1549298"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FFFFFF"/>
                </a:solidFill>
                <a:latin typeface="Avenir"/>
                <a:cs typeface="Avenir"/>
              </a:rPr>
              <a:t>4</a:t>
            </a:r>
            <a:r>
              <a:rPr sz="4100" spc="240" dirty="0">
                <a:solidFill>
                  <a:srgbClr val="FFFFFF"/>
                </a:solidFill>
                <a:latin typeface="Avenir"/>
                <a:cs typeface="Avenir"/>
              </a:rPr>
              <a:t>0</a:t>
            </a:r>
            <a:r>
              <a:rPr sz="4100" dirty="0">
                <a:solidFill>
                  <a:srgbClr val="FFFFFF"/>
                </a:solidFill>
                <a:latin typeface="Avenir"/>
                <a:cs typeface="Avenir"/>
              </a:rPr>
              <a:t>–50</a:t>
            </a:r>
            <a:endParaRPr sz="4100" dirty="0">
              <a:latin typeface="Avenir"/>
              <a:cs typeface="Avenir"/>
            </a:endParaRPr>
          </a:p>
        </p:txBody>
      </p:sp>
      <p:sp>
        <p:nvSpPr>
          <p:cNvPr id="37" name="object 16"/>
          <p:cNvSpPr txBox="1"/>
          <p:nvPr/>
        </p:nvSpPr>
        <p:spPr>
          <a:xfrm>
            <a:off x="2019612" y="2557120"/>
            <a:ext cx="3361690" cy="584200"/>
          </a:xfrm>
          <a:prstGeom prst="rect">
            <a:avLst/>
          </a:prstGeom>
        </p:spPr>
        <p:txBody>
          <a:bodyPr vert="horz" wrap="square" lIns="0" tIns="12700" rIns="0" bIns="0" rtlCol="0">
            <a:spAutoFit/>
          </a:bodyPr>
          <a:lstStyle/>
          <a:p>
            <a:pPr marL="12700" marR="5080">
              <a:lnSpc>
                <a:spcPct val="107800"/>
              </a:lnSpc>
              <a:spcBef>
                <a:spcPts val="100"/>
              </a:spcBef>
            </a:pPr>
            <a:r>
              <a:rPr sz="1700" dirty="0">
                <a:solidFill>
                  <a:srgbClr val="FFFFFF"/>
                </a:solidFill>
                <a:latin typeface="Avenir"/>
                <a:cs typeface="Avenir"/>
              </a:rPr>
              <a:t>students participate in  </a:t>
            </a:r>
            <a:r>
              <a:rPr sz="1700" spc="-5" dirty="0">
                <a:solidFill>
                  <a:srgbClr val="FFFFFF"/>
                </a:solidFill>
                <a:latin typeface="Avenir"/>
                <a:cs typeface="Avenir"/>
              </a:rPr>
              <a:t>undergraduate </a:t>
            </a:r>
            <a:r>
              <a:rPr sz="1700" spc="-10" dirty="0">
                <a:solidFill>
                  <a:srgbClr val="FFFFFF"/>
                </a:solidFill>
                <a:latin typeface="Avenir"/>
                <a:cs typeface="Avenir"/>
              </a:rPr>
              <a:t>research </a:t>
            </a:r>
            <a:r>
              <a:rPr sz="1700" dirty="0">
                <a:solidFill>
                  <a:srgbClr val="FFFFFF"/>
                </a:solidFill>
                <a:latin typeface="Avenir"/>
                <a:cs typeface="Avenir"/>
              </a:rPr>
              <a:t>each</a:t>
            </a:r>
            <a:r>
              <a:rPr sz="1700" spc="-45" dirty="0">
                <a:solidFill>
                  <a:srgbClr val="FFFFFF"/>
                </a:solidFill>
                <a:latin typeface="Avenir"/>
                <a:cs typeface="Avenir"/>
              </a:rPr>
              <a:t> </a:t>
            </a:r>
            <a:r>
              <a:rPr sz="1700" dirty="0">
                <a:solidFill>
                  <a:srgbClr val="FFFFFF"/>
                </a:solidFill>
                <a:latin typeface="Avenir"/>
                <a:cs typeface="Avenir"/>
              </a:rPr>
              <a:t>year</a:t>
            </a:r>
            <a:endParaRPr sz="1700" dirty="0">
              <a:latin typeface="Avenir"/>
              <a:cs typeface="Avenir"/>
            </a:endParaRPr>
          </a:p>
        </p:txBody>
      </p:sp>
      <p:sp>
        <p:nvSpPr>
          <p:cNvPr id="38" name="object 18"/>
          <p:cNvSpPr txBox="1"/>
          <p:nvPr/>
        </p:nvSpPr>
        <p:spPr>
          <a:xfrm>
            <a:off x="469651" y="4606925"/>
            <a:ext cx="5366385" cy="584200"/>
          </a:xfrm>
          <a:prstGeom prst="rect">
            <a:avLst/>
          </a:prstGeom>
        </p:spPr>
        <p:txBody>
          <a:bodyPr vert="horz" wrap="square" lIns="0" tIns="33020" rIns="0" bIns="0" rtlCol="0">
            <a:spAutoFit/>
          </a:bodyPr>
          <a:lstStyle/>
          <a:p>
            <a:pPr marL="12700">
              <a:lnSpc>
                <a:spcPct val="100000"/>
              </a:lnSpc>
              <a:spcBef>
                <a:spcPts val="260"/>
              </a:spcBef>
            </a:pPr>
            <a:r>
              <a:rPr sz="1700" spc="-30" dirty="0">
                <a:solidFill>
                  <a:srgbClr val="FFFFFF"/>
                </a:solidFill>
                <a:latin typeface="Avenir"/>
                <a:cs typeface="Avenir"/>
              </a:rPr>
              <a:t>Graduates have attended: </a:t>
            </a:r>
            <a:r>
              <a:rPr sz="1700" spc="-10" dirty="0">
                <a:solidFill>
                  <a:srgbClr val="FFFFFF"/>
                </a:solidFill>
                <a:latin typeface="Avenir"/>
                <a:cs typeface="Avenir"/>
              </a:rPr>
              <a:t>Campbell, </a:t>
            </a:r>
            <a:r>
              <a:rPr sz="1700" spc="-30" dirty="0">
                <a:solidFill>
                  <a:srgbClr val="FFFFFF"/>
                </a:solidFill>
                <a:latin typeface="Avenir"/>
                <a:cs typeface="Avenir"/>
              </a:rPr>
              <a:t>Duke,</a:t>
            </a:r>
            <a:r>
              <a:rPr sz="1700" spc="35" dirty="0">
                <a:solidFill>
                  <a:srgbClr val="FFFFFF"/>
                </a:solidFill>
                <a:latin typeface="Avenir"/>
                <a:cs typeface="Avenir"/>
              </a:rPr>
              <a:t> </a:t>
            </a:r>
            <a:r>
              <a:rPr sz="1700" spc="-10" dirty="0">
                <a:solidFill>
                  <a:srgbClr val="FFFFFF"/>
                </a:solidFill>
                <a:latin typeface="Avenir"/>
                <a:cs typeface="Avenir"/>
              </a:rPr>
              <a:t>ECU,</a:t>
            </a:r>
            <a:endParaRPr sz="1700" dirty="0">
              <a:latin typeface="Avenir"/>
              <a:cs typeface="Avenir"/>
            </a:endParaRPr>
          </a:p>
          <a:p>
            <a:pPr marL="12700">
              <a:lnSpc>
                <a:spcPct val="100000"/>
              </a:lnSpc>
              <a:spcBef>
                <a:spcPts val="160"/>
              </a:spcBef>
            </a:pPr>
            <a:r>
              <a:rPr sz="1700" spc="-30" dirty="0">
                <a:solidFill>
                  <a:srgbClr val="FFFFFF"/>
                </a:solidFill>
                <a:latin typeface="Avenir"/>
                <a:cs typeface="Avenir"/>
              </a:rPr>
              <a:t>Johns Hopkins, </a:t>
            </a:r>
            <a:r>
              <a:rPr sz="1700" spc="-15" dirty="0">
                <a:solidFill>
                  <a:srgbClr val="FFFFFF"/>
                </a:solidFill>
                <a:latin typeface="Avenir"/>
                <a:cs typeface="Avenir"/>
              </a:rPr>
              <a:t>UNC, </a:t>
            </a:r>
            <a:r>
              <a:rPr sz="1700" spc="-20" dirty="0">
                <a:solidFill>
                  <a:srgbClr val="FFFFFF"/>
                </a:solidFill>
                <a:latin typeface="Avenir"/>
                <a:cs typeface="Avenir"/>
              </a:rPr>
              <a:t>Vanderbilt, </a:t>
            </a:r>
            <a:r>
              <a:rPr sz="1700" spc="-35" dirty="0">
                <a:solidFill>
                  <a:srgbClr val="FFFFFF"/>
                </a:solidFill>
                <a:latin typeface="Avenir"/>
                <a:cs typeface="Avenir"/>
              </a:rPr>
              <a:t>Wake </a:t>
            </a:r>
            <a:r>
              <a:rPr sz="1700" spc="-15" dirty="0">
                <a:solidFill>
                  <a:srgbClr val="FFFFFF"/>
                </a:solidFill>
                <a:latin typeface="Avenir"/>
                <a:cs typeface="Avenir"/>
              </a:rPr>
              <a:t>Forest, </a:t>
            </a:r>
            <a:r>
              <a:rPr sz="1700" spc="-10" dirty="0">
                <a:solidFill>
                  <a:srgbClr val="FFFFFF"/>
                </a:solidFill>
                <a:latin typeface="Avenir"/>
                <a:cs typeface="Avenir"/>
              </a:rPr>
              <a:t>and</a:t>
            </a:r>
            <a:r>
              <a:rPr sz="1700" spc="125" dirty="0">
                <a:solidFill>
                  <a:srgbClr val="FFFFFF"/>
                </a:solidFill>
                <a:latin typeface="Avenir"/>
                <a:cs typeface="Avenir"/>
              </a:rPr>
              <a:t> </a:t>
            </a:r>
            <a:r>
              <a:rPr sz="1700" spc="-65" dirty="0">
                <a:solidFill>
                  <a:srgbClr val="FFFFFF"/>
                </a:solidFill>
                <a:latin typeface="Avenir"/>
                <a:cs typeface="Avenir"/>
              </a:rPr>
              <a:t>Yale</a:t>
            </a:r>
            <a:endParaRPr sz="1700" dirty="0">
              <a:latin typeface="Avenir"/>
              <a:cs typeface="Avenir"/>
            </a:endParaRPr>
          </a:p>
        </p:txBody>
      </p:sp>
      <p:sp>
        <p:nvSpPr>
          <p:cNvPr id="39" name="object 19"/>
          <p:cNvSpPr txBox="1"/>
          <p:nvPr/>
        </p:nvSpPr>
        <p:spPr>
          <a:xfrm>
            <a:off x="469651" y="3550287"/>
            <a:ext cx="4589780" cy="584200"/>
          </a:xfrm>
          <a:prstGeom prst="rect">
            <a:avLst/>
          </a:prstGeom>
        </p:spPr>
        <p:txBody>
          <a:bodyPr vert="horz" wrap="square" lIns="0" tIns="12700" rIns="0" bIns="0" rtlCol="0">
            <a:spAutoFit/>
          </a:bodyPr>
          <a:lstStyle/>
          <a:p>
            <a:pPr marL="12700" marR="5080">
              <a:lnSpc>
                <a:spcPct val="107800"/>
              </a:lnSpc>
              <a:spcBef>
                <a:spcPts val="100"/>
              </a:spcBef>
            </a:pPr>
            <a:r>
              <a:rPr sz="1700" dirty="0">
                <a:solidFill>
                  <a:srgbClr val="FFFFFF"/>
                </a:solidFill>
                <a:latin typeface="Avenir"/>
                <a:cs typeface="Avenir"/>
              </a:rPr>
              <a:t>Internship opportunities vary </a:t>
            </a:r>
            <a:r>
              <a:rPr sz="1700" spc="-10" dirty="0">
                <a:solidFill>
                  <a:srgbClr val="FFFFFF"/>
                </a:solidFill>
                <a:latin typeface="Avenir"/>
                <a:cs typeface="Avenir"/>
              </a:rPr>
              <a:t>from </a:t>
            </a:r>
            <a:r>
              <a:rPr sz="1700" spc="-20" dirty="0">
                <a:solidFill>
                  <a:srgbClr val="FFFFFF"/>
                </a:solidFill>
                <a:latin typeface="Avenir"/>
                <a:cs typeface="Avenir"/>
              </a:rPr>
              <a:t>Walt</a:t>
            </a:r>
            <a:r>
              <a:rPr sz="1700" spc="-85" dirty="0">
                <a:solidFill>
                  <a:srgbClr val="FFFFFF"/>
                </a:solidFill>
                <a:latin typeface="Avenir"/>
                <a:cs typeface="Avenir"/>
              </a:rPr>
              <a:t> </a:t>
            </a:r>
            <a:r>
              <a:rPr sz="1700" dirty="0">
                <a:solidFill>
                  <a:srgbClr val="FFFFFF"/>
                </a:solidFill>
                <a:latin typeface="Avenir"/>
                <a:cs typeface="Avenir"/>
              </a:rPr>
              <a:t>Disney  </a:t>
            </a:r>
            <a:r>
              <a:rPr sz="1700" spc="-30" dirty="0">
                <a:solidFill>
                  <a:srgbClr val="FFFFFF"/>
                </a:solidFill>
                <a:latin typeface="Avenir"/>
                <a:cs typeface="Avenir"/>
              </a:rPr>
              <a:t>World’s </a:t>
            </a:r>
            <a:r>
              <a:rPr sz="1700" dirty="0">
                <a:solidFill>
                  <a:srgbClr val="FFFFFF"/>
                </a:solidFill>
                <a:latin typeface="Avenir"/>
                <a:cs typeface="Avenir"/>
              </a:rPr>
              <a:t>Animal Kingdom to</a:t>
            </a:r>
            <a:r>
              <a:rPr sz="1700" spc="-70" dirty="0">
                <a:solidFill>
                  <a:srgbClr val="FFFFFF"/>
                </a:solidFill>
                <a:latin typeface="Avenir"/>
                <a:cs typeface="Avenir"/>
              </a:rPr>
              <a:t> </a:t>
            </a:r>
            <a:r>
              <a:rPr sz="1700" dirty="0">
                <a:solidFill>
                  <a:srgbClr val="FFFFFF"/>
                </a:solidFill>
                <a:latin typeface="Avenir"/>
                <a:cs typeface="Avenir"/>
              </a:rPr>
              <a:t>GlaxoSmithKline</a:t>
            </a:r>
            <a:endParaRPr sz="1700" dirty="0">
              <a:latin typeface="Avenir"/>
              <a:cs typeface="Avenir"/>
            </a:endParaRPr>
          </a:p>
        </p:txBody>
      </p:sp>
      <p:sp>
        <p:nvSpPr>
          <p:cNvPr id="18" name="object 18"/>
          <p:cNvSpPr txBox="1"/>
          <p:nvPr/>
        </p:nvSpPr>
        <p:spPr>
          <a:xfrm>
            <a:off x="495051" y="1533525"/>
            <a:ext cx="5125085" cy="584200"/>
          </a:xfrm>
          <a:prstGeom prst="rect">
            <a:avLst/>
          </a:prstGeom>
        </p:spPr>
        <p:txBody>
          <a:bodyPr vert="horz" wrap="square" lIns="0" tIns="12700" rIns="0" bIns="0" rtlCol="0">
            <a:spAutoFit/>
          </a:bodyPr>
          <a:lstStyle/>
          <a:p>
            <a:pPr marL="12700" marR="5080">
              <a:lnSpc>
                <a:spcPct val="107800"/>
              </a:lnSpc>
              <a:spcBef>
                <a:spcPts val="100"/>
              </a:spcBef>
            </a:pPr>
            <a:r>
              <a:rPr sz="1700" dirty="0">
                <a:solidFill>
                  <a:srgbClr val="FFFFFF"/>
                </a:solidFill>
                <a:latin typeface="Avenir"/>
                <a:cs typeface="Avenir"/>
              </a:rPr>
              <a:t>Campbell graduates have earned advanced</a:t>
            </a:r>
            <a:r>
              <a:rPr sz="1700" spc="-100" dirty="0">
                <a:solidFill>
                  <a:srgbClr val="FFFFFF"/>
                </a:solidFill>
                <a:latin typeface="Avenir"/>
                <a:cs typeface="Avenir"/>
              </a:rPr>
              <a:t> </a:t>
            </a:r>
            <a:r>
              <a:rPr sz="1700" spc="-5" dirty="0">
                <a:solidFill>
                  <a:srgbClr val="FFFFFF"/>
                </a:solidFill>
                <a:latin typeface="Avenir"/>
                <a:cs typeface="Avenir"/>
              </a:rPr>
              <a:t>degrees  </a:t>
            </a:r>
            <a:r>
              <a:rPr sz="1700" spc="-15" dirty="0">
                <a:solidFill>
                  <a:srgbClr val="FFFFFF"/>
                </a:solidFill>
                <a:latin typeface="Avenir"/>
                <a:cs typeface="Avenir"/>
              </a:rPr>
              <a:t>including: </a:t>
            </a:r>
            <a:r>
              <a:rPr lang="en-US" sz="1700" spc="-20" dirty="0">
                <a:solidFill>
                  <a:srgbClr val="FFFFFF"/>
                </a:solidFill>
                <a:latin typeface="Avenir"/>
                <a:cs typeface="Avenir"/>
              </a:rPr>
              <a:t>DDS, </a:t>
            </a:r>
            <a:r>
              <a:rPr sz="1700" spc="-25" dirty="0">
                <a:solidFill>
                  <a:srgbClr val="FFFFFF"/>
                </a:solidFill>
                <a:latin typeface="Avenir"/>
                <a:cs typeface="Avenir"/>
              </a:rPr>
              <a:t>DO, </a:t>
            </a:r>
            <a:r>
              <a:rPr sz="1700" spc="-65" dirty="0">
                <a:solidFill>
                  <a:srgbClr val="FFFFFF"/>
                </a:solidFill>
                <a:latin typeface="Avenir"/>
                <a:cs typeface="Avenir"/>
              </a:rPr>
              <a:t>DPT, </a:t>
            </a:r>
            <a:r>
              <a:rPr lang="en-US" sz="1700" spc="-20" dirty="0">
                <a:solidFill>
                  <a:srgbClr val="FFFFFF"/>
                </a:solidFill>
                <a:latin typeface="Avenir"/>
                <a:cs typeface="Avenir"/>
              </a:rPr>
              <a:t>M</a:t>
            </a:r>
            <a:r>
              <a:rPr sz="1700" spc="-20" dirty="0">
                <a:solidFill>
                  <a:srgbClr val="FFFFFF"/>
                </a:solidFill>
                <a:latin typeface="Avenir"/>
                <a:cs typeface="Avenir"/>
              </a:rPr>
              <a:t>D,</a:t>
            </a:r>
            <a:r>
              <a:rPr lang="en-US" sz="1700" spc="-20" dirty="0">
                <a:solidFill>
                  <a:srgbClr val="FFFFFF"/>
                </a:solidFill>
                <a:latin typeface="Avenir"/>
                <a:cs typeface="Avenir"/>
              </a:rPr>
              <a:t> PA, PharmD,</a:t>
            </a:r>
            <a:r>
              <a:rPr sz="1700" spc="-20" dirty="0">
                <a:solidFill>
                  <a:srgbClr val="FFFFFF"/>
                </a:solidFill>
                <a:latin typeface="Avenir"/>
                <a:cs typeface="Avenir"/>
              </a:rPr>
              <a:t> and</a:t>
            </a:r>
            <a:r>
              <a:rPr sz="1700" spc="100" dirty="0">
                <a:solidFill>
                  <a:srgbClr val="FFFFFF"/>
                </a:solidFill>
                <a:latin typeface="Avenir"/>
                <a:cs typeface="Avenir"/>
              </a:rPr>
              <a:t> </a:t>
            </a:r>
            <a:r>
              <a:rPr lang="en-US" sz="1700" spc="-25" dirty="0">
                <a:solidFill>
                  <a:srgbClr val="FFFFFF"/>
                </a:solidFill>
                <a:latin typeface="Avenir"/>
                <a:cs typeface="Avenir"/>
              </a:rPr>
              <a:t>PhD</a:t>
            </a:r>
            <a:endParaRPr sz="1700" dirty="0">
              <a:latin typeface="Avenir"/>
              <a:cs typeface="Avenir"/>
            </a:endParaRPr>
          </a:p>
        </p:txBody>
      </p:sp>
    </p:spTree>
    <p:extLst>
      <p:ext uri="{BB962C8B-B14F-4D97-AF65-F5344CB8AC3E}">
        <p14:creationId xmlns:p14="http://schemas.microsoft.com/office/powerpoint/2010/main" val="48561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6"/>
          <p:cNvSpPr/>
          <p:nvPr/>
        </p:nvSpPr>
        <p:spPr>
          <a:xfrm>
            <a:off x="342899" y="1276718"/>
            <a:ext cx="5286678" cy="4038219"/>
          </a:xfrm>
          <a:custGeom>
            <a:avLst/>
            <a:gdLst/>
            <a:ahLst/>
            <a:cxnLst/>
            <a:rect l="l" t="t" r="r" b="b"/>
            <a:pathLst>
              <a:path w="3022600" h="1972945">
                <a:moveTo>
                  <a:pt x="0" y="1972462"/>
                </a:moveTo>
                <a:lnTo>
                  <a:pt x="3022600" y="1972462"/>
                </a:lnTo>
                <a:lnTo>
                  <a:pt x="3022600" y="0"/>
                </a:lnTo>
                <a:lnTo>
                  <a:pt x="0" y="0"/>
                </a:lnTo>
                <a:lnTo>
                  <a:pt x="0" y="1972462"/>
                </a:lnTo>
                <a:close/>
              </a:path>
            </a:pathLst>
          </a:custGeom>
          <a:solidFill>
            <a:srgbClr val="EA7025"/>
          </a:solidFill>
        </p:spPr>
        <p:txBody>
          <a:bodyPr wrap="square" lIns="0" tIns="0" rIns="0" bIns="0" rtlCol="0"/>
          <a:lstStyle/>
          <a:p>
            <a:endParaRPr dirty="0"/>
          </a:p>
        </p:txBody>
      </p:sp>
      <p:sp>
        <p:nvSpPr>
          <p:cNvPr id="31" name="object 2"/>
          <p:cNvSpPr/>
          <p:nvPr/>
        </p:nvSpPr>
        <p:spPr>
          <a:xfrm>
            <a:off x="5781979" y="592251"/>
            <a:ext cx="674700" cy="766775"/>
          </a:xfrm>
          <a:prstGeom prst="rect">
            <a:avLst/>
          </a:prstGeom>
          <a:blipFill>
            <a:blip r:embed="rId3" cstate="print"/>
            <a:stretch>
              <a:fillRect/>
            </a:stretch>
          </a:blipFill>
        </p:spPr>
        <p:txBody>
          <a:bodyPr wrap="square" lIns="0" tIns="0" rIns="0" bIns="0" rtlCol="0"/>
          <a:lstStyle/>
          <a:p>
            <a:endParaRPr dirty="0"/>
          </a:p>
        </p:txBody>
      </p:sp>
      <p:sp>
        <p:nvSpPr>
          <p:cNvPr id="32" name="object 3"/>
          <p:cNvSpPr/>
          <p:nvPr/>
        </p:nvSpPr>
        <p:spPr>
          <a:xfrm>
            <a:off x="5781978" y="454375"/>
            <a:ext cx="182880" cy="904875"/>
          </a:xfrm>
          <a:custGeom>
            <a:avLst/>
            <a:gdLst/>
            <a:ahLst/>
            <a:cxnLst/>
            <a:rect l="l" t="t" r="r" b="b"/>
            <a:pathLst>
              <a:path w="182879" h="904875">
                <a:moveTo>
                  <a:pt x="0" y="0"/>
                </a:moveTo>
                <a:lnTo>
                  <a:pt x="0" y="904646"/>
                </a:lnTo>
                <a:lnTo>
                  <a:pt x="182321" y="666584"/>
                </a:lnTo>
                <a:lnTo>
                  <a:pt x="0" y="0"/>
                </a:lnTo>
                <a:close/>
              </a:path>
            </a:pathLst>
          </a:custGeom>
          <a:solidFill>
            <a:srgbClr val="F6862C"/>
          </a:solidFill>
        </p:spPr>
        <p:txBody>
          <a:bodyPr wrap="square" lIns="0" tIns="0" rIns="0" bIns="0" rtlCol="0"/>
          <a:lstStyle/>
          <a:p>
            <a:endParaRPr dirty="0"/>
          </a:p>
        </p:txBody>
      </p:sp>
      <p:sp>
        <p:nvSpPr>
          <p:cNvPr id="33" name="object 4"/>
          <p:cNvSpPr/>
          <p:nvPr/>
        </p:nvSpPr>
        <p:spPr>
          <a:xfrm>
            <a:off x="342900" y="342900"/>
            <a:ext cx="5633618" cy="766775"/>
          </a:xfrm>
          <a:prstGeom prst="rect">
            <a:avLst/>
          </a:prstGeom>
          <a:blipFill>
            <a:blip r:embed="rId4" cstate="print"/>
            <a:stretch>
              <a:fillRect/>
            </a:stretch>
          </a:blipFill>
        </p:spPr>
        <p:txBody>
          <a:bodyPr wrap="square" lIns="0" tIns="0" rIns="0" bIns="0" rtlCol="0"/>
          <a:lstStyle/>
          <a:p>
            <a:endParaRPr dirty="0"/>
          </a:p>
        </p:txBody>
      </p:sp>
      <p:sp>
        <p:nvSpPr>
          <p:cNvPr id="35" name="object 6"/>
          <p:cNvSpPr txBox="1">
            <a:spLocks noGrp="1"/>
          </p:cNvSpPr>
          <p:nvPr>
            <p:ph type="title"/>
          </p:nvPr>
        </p:nvSpPr>
        <p:spPr>
          <a:xfrm>
            <a:off x="780106" y="415925"/>
            <a:ext cx="3689985" cy="660400"/>
          </a:xfrm>
          <a:prstGeom prst="rect">
            <a:avLst/>
          </a:prstGeom>
        </p:spPr>
        <p:txBody>
          <a:bodyPr vert="horz" wrap="square" lIns="0" tIns="12700" rIns="0" bIns="0" rtlCol="0">
            <a:spAutoFit/>
          </a:bodyPr>
          <a:lstStyle/>
          <a:p>
            <a:pPr marL="12700">
              <a:lnSpc>
                <a:spcPts val="2740"/>
              </a:lnSpc>
              <a:spcBef>
                <a:spcPts val="100"/>
              </a:spcBef>
            </a:pPr>
            <a:r>
              <a:rPr dirty="0"/>
              <a:t>College of Arts &amp;</a:t>
            </a:r>
            <a:r>
              <a:rPr spc="-100" dirty="0"/>
              <a:t> </a:t>
            </a:r>
            <a:r>
              <a:rPr dirty="0"/>
              <a:t>Sciences</a:t>
            </a:r>
          </a:p>
          <a:p>
            <a:pPr marL="12700">
              <a:lnSpc>
                <a:spcPts val="2260"/>
              </a:lnSpc>
            </a:pPr>
            <a:r>
              <a:rPr sz="2000" i="1" dirty="0">
                <a:latin typeface="Chronicle Text G2"/>
                <a:cs typeface="Chronicle Text G2"/>
              </a:rPr>
              <a:t>Departments</a:t>
            </a:r>
            <a:endParaRPr sz="2000" dirty="0">
              <a:latin typeface="Chronicle Text G2"/>
              <a:cs typeface="Chronicle Text G2"/>
            </a:endParaRPr>
          </a:p>
        </p:txBody>
      </p:sp>
      <p:sp>
        <p:nvSpPr>
          <p:cNvPr id="41" name="object 12"/>
          <p:cNvSpPr/>
          <p:nvPr/>
        </p:nvSpPr>
        <p:spPr>
          <a:xfrm>
            <a:off x="5785751" y="1807071"/>
            <a:ext cx="1888680" cy="3507866"/>
          </a:xfrm>
          <a:prstGeom prst="rect">
            <a:avLst/>
          </a:prstGeom>
          <a:blipFill>
            <a:blip r:embed="rId5" cstate="print"/>
            <a:stretch>
              <a:fillRect/>
            </a:stretch>
          </a:blipFill>
        </p:spPr>
        <p:txBody>
          <a:bodyPr wrap="square" lIns="0" tIns="0" rIns="0" bIns="0" rtlCol="0"/>
          <a:lstStyle/>
          <a:p>
            <a:endParaRPr dirty="0"/>
          </a:p>
        </p:txBody>
      </p:sp>
      <p:sp>
        <p:nvSpPr>
          <p:cNvPr id="42" name="object 13"/>
          <p:cNvSpPr/>
          <p:nvPr/>
        </p:nvSpPr>
        <p:spPr>
          <a:xfrm>
            <a:off x="7826832" y="1807070"/>
            <a:ext cx="1888667" cy="1677746"/>
          </a:xfrm>
          <a:prstGeom prst="rect">
            <a:avLst/>
          </a:prstGeom>
          <a:blipFill>
            <a:blip r:embed="rId6" cstate="print"/>
            <a:stretch>
              <a:fillRect/>
            </a:stretch>
          </a:blipFill>
        </p:spPr>
        <p:txBody>
          <a:bodyPr wrap="square" lIns="0" tIns="0" rIns="0" bIns="0" rtlCol="0"/>
          <a:lstStyle/>
          <a:p>
            <a:endParaRPr dirty="0"/>
          </a:p>
        </p:txBody>
      </p:sp>
      <p:sp>
        <p:nvSpPr>
          <p:cNvPr id="43" name="object 14"/>
          <p:cNvSpPr/>
          <p:nvPr/>
        </p:nvSpPr>
        <p:spPr>
          <a:xfrm>
            <a:off x="7826832" y="3637203"/>
            <a:ext cx="1888667" cy="1677746"/>
          </a:xfrm>
          <a:prstGeom prst="rect">
            <a:avLst/>
          </a:prstGeom>
          <a:blipFill>
            <a:blip r:embed="rId7" cstate="print"/>
            <a:stretch>
              <a:fillRect/>
            </a:stretch>
          </a:blipFill>
        </p:spPr>
        <p:txBody>
          <a:bodyPr wrap="square" lIns="0" tIns="0" rIns="0" bIns="0" rtlCol="0"/>
          <a:lstStyle/>
          <a:p>
            <a:endParaRPr dirty="0"/>
          </a:p>
        </p:txBody>
      </p:sp>
      <p:sp>
        <p:nvSpPr>
          <p:cNvPr id="46" name="object 19"/>
          <p:cNvSpPr txBox="1"/>
          <p:nvPr/>
        </p:nvSpPr>
        <p:spPr>
          <a:xfrm>
            <a:off x="342900" y="1807070"/>
            <a:ext cx="5229198" cy="3154710"/>
          </a:xfrm>
          <a:prstGeom prst="rect">
            <a:avLst/>
          </a:prstGeom>
        </p:spPr>
        <p:txBody>
          <a:bodyPr vert="horz" wrap="square" lIns="0" tIns="12700" rIns="0" bIns="0" rtlCol="0">
            <a:spAutoFit/>
          </a:bodyPr>
          <a:lstStyle/>
          <a:p>
            <a:pPr marL="640080" indent="-228600">
              <a:lnSpc>
                <a:spcPts val="2300"/>
              </a:lnSpc>
              <a:buChar char="•"/>
              <a:tabLst>
                <a:tab pos="640715" algn="l"/>
              </a:tabLst>
            </a:pPr>
            <a:r>
              <a:rPr lang="en-US" sz="2000" dirty="0">
                <a:solidFill>
                  <a:srgbClr val="FFFFFF"/>
                </a:solidFill>
                <a:latin typeface="Avenir"/>
                <a:cs typeface="Avenir"/>
              </a:rPr>
              <a:t>Christian</a:t>
            </a:r>
            <a:r>
              <a:rPr lang="en-US" sz="2000" spc="-100" dirty="0">
                <a:solidFill>
                  <a:srgbClr val="FFFFFF"/>
                </a:solidFill>
                <a:latin typeface="Avenir"/>
                <a:cs typeface="Avenir"/>
              </a:rPr>
              <a:t> </a:t>
            </a:r>
            <a:r>
              <a:rPr lang="en-US" sz="2000" dirty="0">
                <a:solidFill>
                  <a:srgbClr val="FFFFFF"/>
                </a:solidFill>
                <a:latin typeface="Avenir"/>
                <a:cs typeface="Avenir"/>
              </a:rPr>
              <a:t>Studies and Humanities</a:t>
            </a:r>
            <a:endParaRPr lang="en-US" sz="2000" dirty="0">
              <a:latin typeface="Avenir"/>
              <a:cs typeface="Avenir"/>
            </a:endParaRPr>
          </a:p>
          <a:p>
            <a:pPr marL="640080" indent="-228600">
              <a:lnSpc>
                <a:spcPts val="2200"/>
              </a:lnSpc>
              <a:buChar char="•"/>
              <a:tabLst>
                <a:tab pos="640715" algn="l"/>
              </a:tabLst>
            </a:pPr>
            <a:r>
              <a:rPr lang="en-US" sz="2000" dirty="0">
                <a:solidFill>
                  <a:srgbClr val="FFFFFF"/>
                </a:solidFill>
                <a:latin typeface="Avenir"/>
                <a:cs typeface="Avenir"/>
              </a:rPr>
              <a:t>Communication</a:t>
            </a:r>
            <a:r>
              <a:rPr lang="en-US" sz="2000" spc="-100" dirty="0">
                <a:solidFill>
                  <a:srgbClr val="FFFFFF"/>
                </a:solidFill>
                <a:latin typeface="Avenir"/>
                <a:cs typeface="Avenir"/>
              </a:rPr>
              <a:t> </a:t>
            </a:r>
            <a:r>
              <a:rPr lang="en-US" sz="2000" dirty="0">
                <a:solidFill>
                  <a:srgbClr val="FFFFFF"/>
                </a:solidFill>
                <a:latin typeface="Avenir"/>
                <a:cs typeface="Avenir"/>
              </a:rPr>
              <a:t>Studies</a:t>
            </a:r>
            <a:endParaRPr lang="en-US" sz="2000" dirty="0">
              <a:latin typeface="Avenir"/>
              <a:cs typeface="Avenir"/>
            </a:endParaRPr>
          </a:p>
          <a:p>
            <a:pPr marL="640080" indent="-228600">
              <a:lnSpc>
                <a:spcPts val="2200"/>
              </a:lnSpc>
              <a:buChar char="•"/>
              <a:tabLst>
                <a:tab pos="640715" algn="l"/>
              </a:tabLst>
            </a:pPr>
            <a:r>
              <a:rPr lang="en-US" sz="2000" dirty="0">
                <a:solidFill>
                  <a:srgbClr val="FFFFFF"/>
                </a:solidFill>
                <a:latin typeface="Avenir"/>
                <a:cs typeface="Avenir"/>
              </a:rPr>
              <a:t>English</a:t>
            </a:r>
            <a:endParaRPr lang="en-US" sz="2000" dirty="0">
              <a:latin typeface="Avenir"/>
              <a:cs typeface="Avenir"/>
            </a:endParaRPr>
          </a:p>
          <a:p>
            <a:pPr marL="640080" indent="-228600">
              <a:lnSpc>
                <a:spcPts val="2200"/>
              </a:lnSpc>
              <a:buChar char="•"/>
              <a:tabLst>
                <a:tab pos="640715" algn="l"/>
              </a:tabLst>
            </a:pPr>
            <a:r>
              <a:rPr lang="en-US" sz="2000" spc="-5" dirty="0">
                <a:solidFill>
                  <a:srgbClr val="FFFFFF"/>
                </a:solidFill>
                <a:latin typeface="Avenir"/>
                <a:cs typeface="Avenir"/>
              </a:rPr>
              <a:t>Exercise</a:t>
            </a:r>
            <a:r>
              <a:rPr lang="en-US" sz="2000" spc="-100" dirty="0">
                <a:solidFill>
                  <a:srgbClr val="FFFFFF"/>
                </a:solidFill>
                <a:latin typeface="Avenir"/>
                <a:cs typeface="Avenir"/>
              </a:rPr>
              <a:t> </a:t>
            </a:r>
            <a:r>
              <a:rPr lang="en-US" sz="2000" dirty="0">
                <a:solidFill>
                  <a:srgbClr val="FFFFFF"/>
                </a:solidFill>
                <a:latin typeface="Avenir"/>
                <a:cs typeface="Avenir"/>
              </a:rPr>
              <a:t>Science</a:t>
            </a:r>
            <a:endParaRPr lang="en-US" sz="2000" dirty="0">
              <a:latin typeface="Avenir"/>
              <a:cs typeface="Avenir"/>
            </a:endParaRPr>
          </a:p>
          <a:p>
            <a:pPr marL="640080" indent="-228600">
              <a:lnSpc>
                <a:spcPts val="2200"/>
              </a:lnSpc>
              <a:buChar char="•"/>
              <a:tabLst>
                <a:tab pos="640715" algn="l"/>
              </a:tabLst>
            </a:pPr>
            <a:r>
              <a:rPr lang="en-US" sz="2000" spc="-10" dirty="0">
                <a:solidFill>
                  <a:srgbClr val="FFFFFF"/>
                </a:solidFill>
                <a:latin typeface="Avenir"/>
                <a:cs typeface="Avenir"/>
              </a:rPr>
              <a:t>Foreign</a:t>
            </a:r>
            <a:r>
              <a:rPr lang="en-US" sz="2000" spc="-70" dirty="0">
                <a:solidFill>
                  <a:srgbClr val="FFFFFF"/>
                </a:solidFill>
                <a:latin typeface="Avenir"/>
                <a:cs typeface="Avenir"/>
              </a:rPr>
              <a:t> </a:t>
            </a:r>
            <a:r>
              <a:rPr lang="en-US" sz="2000" dirty="0">
                <a:solidFill>
                  <a:srgbClr val="FFFFFF"/>
                </a:solidFill>
                <a:latin typeface="Avenir"/>
                <a:cs typeface="Avenir"/>
              </a:rPr>
              <a:t>Language</a:t>
            </a:r>
            <a:endParaRPr lang="en-US" sz="2000" dirty="0">
              <a:latin typeface="Avenir"/>
              <a:cs typeface="Avenir"/>
            </a:endParaRPr>
          </a:p>
          <a:p>
            <a:pPr marL="640080" marR="1810385" indent="-228600">
              <a:lnSpc>
                <a:spcPts val="2200"/>
              </a:lnSpc>
              <a:spcBef>
                <a:spcPts val="135"/>
              </a:spcBef>
              <a:buChar char="•"/>
              <a:tabLst>
                <a:tab pos="640715" algn="l"/>
              </a:tabLst>
            </a:pPr>
            <a:r>
              <a:rPr lang="en-US" sz="2000" spc="-20" dirty="0">
                <a:solidFill>
                  <a:srgbClr val="FFFFFF"/>
                </a:solidFill>
                <a:latin typeface="Avenir"/>
                <a:cs typeface="Avenir"/>
              </a:rPr>
              <a:t>History, </a:t>
            </a:r>
            <a:r>
              <a:rPr lang="en-US" sz="2000" dirty="0">
                <a:solidFill>
                  <a:srgbClr val="FFFFFF"/>
                </a:solidFill>
                <a:latin typeface="Avenir"/>
                <a:cs typeface="Avenir"/>
              </a:rPr>
              <a:t>Criminal</a:t>
            </a:r>
            <a:r>
              <a:rPr lang="en-US" sz="2000" spc="-70" dirty="0">
                <a:solidFill>
                  <a:srgbClr val="FFFFFF"/>
                </a:solidFill>
                <a:latin typeface="Avenir"/>
                <a:cs typeface="Avenir"/>
              </a:rPr>
              <a:t> </a:t>
            </a:r>
            <a:r>
              <a:rPr lang="en-US" sz="2000" dirty="0">
                <a:solidFill>
                  <a:srgbClr val="FFFFFF"/>
                </a:solidFill>
                <a:latin typeface="Avenir"/>
                <a:cs typeface="Avenir"/>
              </a:rPr>
              <a:t>Justice, &amp; Political</a:t>
            </a:r>
            <a:r>
              <a:rPr lang="en-US" sz="2000" spc="-105" dirty="0">
                <a:solidFill>
                  <a:srgbClr val="FFFFFF"/>
                </a:solidFill>
                <a:latin typeface="Avenir"/>
                <a:cs typeface="Avenir"/>
              </a:rPr>
              <a:t> </a:t>
            </a:r>
            <a:r>
              <a:rPr lang="en-US" sz="2000" dirty="0">
                <a:solidFill>
                  <a:srgbClr val="FFFFFF"/>
                </a:solidFill>
                <a:latin typeface="Avenir"/>
                <a:cs typeface="Avenir"/>
              </a:rPr>
              <a:t>Science</a:t>
            </a:r>
            <a:endParaRPr lang="en-US" sz="2000" dirty="0">
              <a:latin typeface="Avenir"/>
              <a:cs typeface="Avenir"/>
            </a:endParaRPr>
          </a:p>
          <a:p>
            <a:pPr marL="640080" marR="350520" indent="-228600">
              <a:lnSpc>
                <a:spcPts val="2200"/>
              </a:lnSpc>
              <a:buChar char="•"/>
              <a:tabLst>
                <a:tab pos="640715" algn="l"/>
              </a:tabLst>
            </a:pPr>
            <a:r>
              <a:rPr lang="en-US" sz="2000" dirty="0">
                <a:solidFill>
                  <a:srgbClr val="FFFFFF"/>
                </a:solidFill>
                <a:latin typeface="Avenir"/>
                <a:cs typeface="Avenir"/>
              </a:rPr>
              <a:t>Mathematics</a:t>
            </a:r>
          </a:p>
          <a:p>
            <a:pPr marL="640080" marR="350520" indent="-228600">
              <a:lnSpc>
                <a:spcPts val="2200"/>
              </a:lnSpc>
              <a:buChar char="•"/>
              <a:tabLst>
                <a:tab pos="640715" algn="l"/>
              </a:tabLst>
            </a:pPr>
            <a:r>
              <a:rPr lang="en-US" sz="2000" dirty="0">
                <a:solidFill>
                  <a:srgbClr val="FFFFFF"/>
                </a:solidFill>
                <a:latin typeface="Avenir"/>
                <a:cs typeface="Avenir"/>
              </a:rPr>
              <a:t>Security &amp; Computing</a:t>
            </a:r>
            <a:endParaRPr lang="en-US" sz="2000" dirty="0">
              <a:latin typeface="Avenir"/>
              <a:cs typeface="Avenir"/>
            </a:endParaRPr>
          </a:p>
          <a:p>
            <a:pPr marL="640080" indent="-228600">
              <a:lnSpc>
                <a:spcPts val="2160"/>
              </a:lnSpc>
              <a:buChar char="•"/>
              <a:tabLst>
                <a:tab pos="640715" algn="l"/>
              </a:tabLst>
            </a:pPr>
            <a:r>
              <a:rPr lang="en-US" sz="2000" dirty="0">
                <a:solidFill>
                  <a:srgbClr val="FFFFFF"/>
                </a:solidFill>
                <a:latin typeface="Avenir"/>
                <a:cs typeface="Avenir"/>
              </a:rPr>
              <a:t>ROTC – Air Force and Army</a:t>
            </a:r>
            <a:endParaRPr lang="en-US" sz="2000" dirty="0">
              <a:latin typeface="Avenir"/>
              <a:cs typeface="Avenir"/>
            </a:endParaRPr>
          </a:p>
          <a:p>
            <a:pPr marL="640080" indent="-228600">
              <a:lnSpc>
                <a:spcPts val="2300"/>
              </a:lnSpc>
              <a:buChar char="•"/>
              <a:tabLst>
                <a:tab pos="640715" algn="l"/>
              </a:tabLst>
            </a:pPr>
            <a:endParaRPr lang="en-US" sz="2000" dirty="0">
              <a:latin typeface="Avenir"/>
              <a:cs typeface="Avenir"/>
            </a:endParaRPr>
          </a:p>
        </p:txBody>
      </p:sp>
    </p:spTree>
    <p:extLst>
      <p:ext uri="{BB962C8B-B14F-4D97-AF65-F5344CB8AC3E}">
        <p14:creationId xmlns:p14="http://schemas.microsoft.com/office/powerpoint/2010/main" val="120149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6"/>
          <p:cNvSpPr/>
          <p:nvPr/>
        </p:nvSpPr>
        <p:spPr>
          <a:xfrm>
            <a:off x="342899" y="294895"/>
            <a:ext cx="9372599" cy="755649"/>
          </a:xfrm>
          <a:custGeom>
            <a:avLst/>
            <a:gdLst/>
            <a:ahLst/>
            <a:cxnLst/>
            <a:rect l="l" t="t" r="r" b="b"/>
            <a:pathLst>
              <a:path w="3022600" h="1972945">
                <a:moveTo>
                  <a:pt x="0" y="1972462"/>
                </a:moveTo>
                <a:lnTo>
                  <a:pt x="3022600" y="1972462"/>
                </a:lnTo>
                <a:lnTo>
                  <a:pt x="3022600" y="0"/>
                </a:lnTo>
                <a:lnTo>
                  <a:pt x="0" y="0"/>
                </a:lnTo>
                <a:lnTo>
                  <a:pt x="0" y="1972462"/>
                </a:lnTo>
                <a:close/>
              </a:path>
            </a:pathLst>
          </a:custGeom>
          <a:solidFill>
            <a:srgbClr val="EA7025"/>
          </a:solidFill>
        </p:spPr>
        <p:txBody>
          <a:bodyPr wrap="square" lIns="0" tIns="0" rIns="0" bIns="0" rtlCol="0"/>
          <a:lstStyle/>
          <a:p>
            <a:endParaRPr dirty="0"/>
          </a:p>
        </p:txBody>
      </p:sp>
      <p:sp>
        <p:nvSpPr>
          <p:cNvPr id="14" name="object 2"/>
          <p:cNvSpPr/>
          <p:nvPr/>
        </p:nvSpPr>
        <p:spPr>
          <a:xfrm>
            <a:off x="342900" y="1208544"/>
            <a:ext cx="5029200" cy="4106405"/>
          </a:xfrm>
          <a:prstGeom prst="rect">
            <a:avLst/>
          </a:prstGeom>
          <a:blipFill>
            <a:blip r:embed="rId3" cstate="print"/>
            <a:stretch>
              <a:fillRect/>
            </a:stretch>
          </a:blipFill>
        </p:spPr>
        <p:txBody>
          <a:bodyPr wrap="square" lIns="0" tIns="0" rIns="0" bIns="0" rtlCol="0"/>
          <a:lstStyle/>
          <a:p>
            <a:endParaRPr dirty="0"/>
          </a:p>
        </p:txBody>
      </p:sp>
      <p:sp>
        <p:nvSpPr>
          <p:cNvPr id="16" name="object 4"/>
          <p:cNvSpPr txBox="1"/>
          <p:nvPr/>
        </p:nvSpPr>
        <p:spPr>
          <a:xfrm>
            <a:off x="535940" y="1960107"/>
            <a:ext cx="4643120" cy="2603277"/>
          </a:xfrm>
          <a:prstGeom prst="rect">
            <a:avLst/>
          </a:prstGeom>
        </p:spPr>
        <p:txBody>
          <a:bodyPr vert="horz" wrap="square" lIns="0" tIns="12700" rIns="0" bIns="0" rtlCol="0">
            <a:spAutoFit/>
          </a:bodyPr>
          <a:lstStyle/>
          <a:p>
            <a:pPr marL="241300" indent="-228600">
              <a:lnSpc>
                <a:spcPts val="2300"/>
              </a:lnSpc>
              <a:spcBef>
                <a:spcPts val="100"/>
              </a:spcBef>
              <a:buChar char="•"/>
              <a:tabLst>
                <a:tab pos="241300" algn="l"/>
              </a:tabLst>
            </a:pPr>
            <a:r>
              <a:rPr sz="2000" dirty="0">
                <a:solidFill>
                  <a:srgbClr val="FFFFFF"/>
                </a:solidFill>
                <a:latin typeface="Avenir"/>
                <a:cs typeface="Avenir"/>
              </a:rPr>
              <a:t>Criminal</a:t>
            </a:r>
            <a:r>
              <a:rPr sz="2000" spc="-100" dirty="0">
                <a:solidFill>
                  <a:srgbClr val="FFFFFF"/>
                </a:solidFill>
                <a:latin typeface="Avenir"/>
                <a:cs typeface="Avenir"/>
              </a:rPr>
              <a:t> </a:t>
            </a:r>
            <a:r>
              <a:rPr sz="2000" dirty="0">
                <a:solidFill>
                  <a:srgbClr val="FFFFFF"/>
                </a:solidFill>
                <a:latin typeface="Avenir"/>
                <a:cs typeface="Avenir"/>
              </a:rPr>
              <a:t>Justice</a:t>
            </a:r>
            <a:endParaRPr lang="en-US" sz="2000" dirty="0">
              <a:solidFill>
                <a:srgbClr val="FFFFFF"/>
              </a:solidFill>
              <a:latin typeface="Avenir"/>
              <a:cs typeface="Avenir"/>
            </a:endParaRPr>
          </a:p>
          <a:p>
            <a:pPr marL="12700">
              <a:lnSpc>
                <a:spcPts val="2300"/>
              </a:lnSpc>
              <a:spcBef>
                <a:spcPts val="100"/>
              </a:spcBef>
              <a:tabLst>
                <a:tab pos="241300" algn="l"/>
              </a:tabLst>
            </a:pPr>
            <a:endParaRPr sz="2000" dirty="0">
              <a:latin typeface="Avenir"/>
              <a:cs typeface="Avenir"/>
            </a:endParaRPr>
          </a:p>
          <a:p>
            <a:pPr marL="241300" indent="-228600">
              <a:lnSpc>
                <a:spcPts val="2200"/>
              </a:lnSpc>
              <a:buChar char="•"/>
              <a:tabLst>
                <a:tab pos="241300" algn="l"/>
              </a:tabLst>
            </a:pPr>
            <a:r>
              <a:rPr sz="2000" dirty="0">
                <a:solidFill>
                  <a:srgbClr val="FFFFFF"/>
                </a:solidFill>
                <a:latin typeface="Avenir"/>
                <a:cs typeface="Avenir"/>
              </a:rPr>
              <a:t>History</a:t>
            </a:r>
            <a:endParaRPr lang="en-US" sz="2000" dirty="0">
              <a:latin typeface="Avenir"/>
              <a:cs typeface="Avenir"/>
            </a:endParaRPr>
          </a:p>
          <a:p>
            <a:pPr marL="698500" lvl="1" indent="-228600">
              <a:lnSpc>
                <a:spcPts val="2200"/>
              </a:lnSpc>
              <a:buChar char="•"/>
              <a:tabLst>
                <a:tab pos="241300" algn="l"/>
              </a:tabLst>
            </a:pPr>
            <a:r>
              <a:rPr sz="2000" dirty="0">
                <a:solidFill>
                  <a:srgbClr val="FFFFFF"/>
                </a:solidFill>
                <a:latin typeface="Avenir"/>
                <a:cs typeface="Avenir"/>
              </a:rPr>
              <a:t>International</a:t>
            </a:r>
            <a:r>
              <a:rPr sz="2000" spc="-100" dirty="0">
                <a:solidFill>
                  <a:srgbClr val="FFFFFF"/>
                </a:solidFill>
                <a:latin typeface="Avenir"/>
                <a:cs typeface="Avenir"/>
              </a:rPr>
              <a:t> </a:t>
            </a:r>
            <a:r>
              <a:rPr sz="2000" dirty="0">
                <a:solidFill>
                  <a:srgbClr val="FFFFFF"/>
                </a:solidFill>
                <a:latin typeface="Avenir"/>
                <a:cs typeface="Avenir"/>
              </a:rPr>
              <a:t>Studies</a:t>
            </a:r>
            <a:endParaRPr sz="2000" dirty="0">
              <a:latin typeface="Avenir"/>
              <a:cs typeface="Avenir"/>
            </a:endParaRPr>
          </a:p>
          <a:p>
            <a:pPr marL="698500" lvl="1" indent="-228600">
              <a:lnSpc>
                <a:spcPts val="2200"/>
              </a:lnSpc>
              <a:buChar char="•"/>
              <a:tabLst>
                <a:tab pos="241300" algn="l"/>
              </a:tabLst>
            </a:pPr>
            <a:r>
              <a:rPr sz="2000" spc="-15" dirty="0">
                <a:solidFill>
                  <a:srgbClr val="FFFFFF"/>
                </a:solidFill>
                <a:latin typeface="Avenir"/>
                <a:cs typeface="Avenir"/>
              </a:rPr>
              <a:t>Teacher</a:t>
            </a:r>
            <a:r>
              <a:rPr sz="2000" spc="-95" dirty="0">
                <a:solidFill>
                  <a:srgbClr val="FFFFFF"/>
                </a:solidFill>
                <a:latin typeface="Avenir"/>
                <a:cs typeface="Avenir"/>
              </a:rPr>
              <a:t> </a:t>
            </a:r>
            <a:r>
              <a:rPr sz="2000" spc="-5" dirty="0">
                <a:solidFill>
                  <a:srgbClr val="FFFFFF"/>
                </a:solidFill>
                <a:latin typeface="Avenir"/>
                <a:cs typeface="Avenir"/>
              </a:rPr>
              <a:t>Licensure</a:t>
            </a:r>
            <a:endParaRPr lang="en-US" sz="2000" spc="-5" dirty="0">
              <a:solidFill>
                <a:srgbClr val="FFFFFF"/>
              </a:solidFill>
              <a:latin typeface="Avenir"/>
              <a:cs typeface="Avenir"/>
            </a:endParaRPr>
          </a:p>
          <a:p>
            <a:pPr marL="469900" lvl="1">
              <a:lnSpc>
                <a:spcPts val="2200"/>
              </a:lnSpc>
              <a:tabLst>
                <a:tab pos="241300" algn="l"/>
              </a:tabLst>
            </a:pPr>
            <a:endParaRPr sz="2000" dirty="0">
              <a:latin typeface="Avenir"/>
              <a:cs typeface="Avenir"/>
            </a:endParaRPr>
          </a:p>
          <a:p>
            <a:pPr marL="241300" indent="-228600">
              <a:lnSpc>
                <a:spcPts val="2200"/>
              </a:lnSpc>
              <a:buChar char="•"/>
              <a:tabLst>
                <a:tab pos="241300" algn="l"/>
              </a:tabLst>
            </a:pPr>
            <a:r>
              <a:rPr sz="2000" dirty="0">
                <a:solidFill>
                  <a:srgbClr val="FFFFFF"/>
                </a:solidFill>
                <a:latin typeface="Avenir"/>
                <a:cs typeface="Avenir"/>
              </a:rPr>
              <a:t>Political</a:t>
            </a:r>
            <a:r>
              <a:rPr sz="2000" spc="-100" dirty="0">
                <a:solidFill>
                  <a:srgbClr val="FFFFFF"/>
                </a:solidFill>
                <a:latin typeface="Avenir"/>
                <a:cs typeface="Avenir"/>
              </a:rPr>
              <a:t> </a:t>
            </a:r>
            <a:r>
              <a:rPr sz="2000" dirty="0">
                <a:solidFill>
                  <a:srgbClr val="FFFFFF"/>
                </a:solidFill>
                <a:latin typeface="Avenir"/>
                <a:cs typeface="Avenir"/>
              </a:rPr>
              <a:t>Science</a:t>
            </a:r>
            <a:endParaRPr sz="2000" dirty="0">
              <a:latin typeface="Avenir"/>
              <a:cs typeface="Avenir"/>
            </a:endParaRPr>
          </a:p>
          <a:p>
            <a:pPr marL="698500" lvl="1" indent="-228600">
              <a:lnSpc>
                <a:spcPts val="2200"/>
              </a:lnSpc>
              <a:buChar char="•"/>
              <a:tabLst>
                <a:tab pos="241300" algn="l"/>
              </a:tabLst>
            </a:pPr>
            <a:r>
              <a:rPr sz="2000" dirty="0">
                <a:solidFill>
                  <a:srgbClr val="FFFFFF"/>
                </a:solidFill>
                <a:latin typeface="Avenir"/>
                <a:cs typeface="Avenir"/>
              </a:rPr>
              <a:t>International</a:t>
            </a:r>
            <a:r>
              <a:rPr sz="2000" spc="-100" dirty="0">
                <a:solidFill>
                  <a:srgbClr val="FFFFFF"/>
                </a:solidFill>
                <a:latin typeface="Avenir"/>
                <a:cs typeface="Avenir"/>
              </a:rPr>
              <a:t> </a:t>
            </a:r>
            <a:r>
              <a:rPr sz="2000" dirty="0">
                <a:solidFill>
                  <a:srgbClr val="FFFFFF"/>
                </a:solidFill>
                <a:latin typeface="Avenir"/>
                <a:cs typeface="Avenir"/>
              </a:rPr>
              <a:t>Studies</a:t>
            </a:r>
            <a:endParaRPr sz="2000" dirty="0">
              <a:latin typeface="Avenir"/>
              <a:cs typeface="Avenir"/>
            </a:endParaRPr>
          </a:p>
          <a:p>
            <a:pPr marL="698500" lvl="1" indent="-228600">
              <a:lnSpc>
                <a:spcPts val="2300"/>
              </a:lnSpc>
              <a:buChar char="•"/>
              <a:tabLst>
                <a:tab pos="241300" algn="l"/>
              </a:tabLst>
            </a:pPr>
            <a:r>
              <a:rPr sz="2000" dirty="0">
                <a:solidFill>
                  <a:srgbClr val="FFFFFF"/>
                </a:solidFill>
                <a:latin typeface="Avenir"/>
                <a:cs typeface="Avenir"/>
              </a:rPr>
              <a:t>Public</a:t>
            </a:r>
            <a:r>
              <a:rPr sz="2000" spc="-100" dirty="0">
                <a:solidFill>
                  <a:srgbClr val="FFFFFF"/>
                </a:solidFill>
                <a:latin typeface="Avenir"/>
                <a:cs typeface="Avenir"/>
              </a:rPr>
              <a:t> </a:t>
            </a:r>
            <a:r>
              <a:rPr sz="2000" dirty="0">
                <a:solidFill>
                  <a:srgbClr val="FFFFFF"/>
                </a:solidFill>
                <a:latin typeface="Avenir"/>
                <a:cs typeface="Avenir"/>
              </a:rPr>
              <a:t>Administration</a:t>
            </a:r>
            <a:endParaRPr sz="2000" dirty="0">
              <a:latin typeface="Avenir"/>
              <a:cs typeface="Avenir"/>
            </a:endParaRPr>
          </a:p>
        </p:txBody>
      </p:sp>
      <p:sp>
        <p:nvSpPr>
          <p:cNvPr id="17" name="object 5"/>
          <p:cNvSpPr/>
          <p:nvPr/>
        </p:nvSpPr>
        <p:spPr>
          <a:xfrm>
            <a:off x="5527547" y="1208544"/>
            <a:ext cx="4187952" cy="4106405"/>
          </a:xfrm>
          <a:prstGeom prst="rect">
            <a:avLst/>
          </a:prstGeom>
          <a:blipFill>
            <a:blip r:embed="rId4" cstate="print"/>
            <a:stretch>
              <a:fillRect/>
            </a:stretch>
          </a:blipFill>
        </p:spPr>
        <p:txBody>
          <a:bodyPr wrap="square" lIns="0" tIns="0" rIns="0" bIns="0" rtlCol="0"/>
          <a:lstStyle/>
          <a:p>
            <a:endParaRPr dirty="0"/>
          </a:p>
        </p:txBody>
      </p:sp>
      <p:sp>
        <p:nvSpPr>
          <p:cNvPr id="20" name="object 6"/>
          <p:cNvSpPr txBox="1">
            <a:spLocks/>
          </p:cNvSpPr>
          <p:nvPr/>
        </p:nvSpPr>
        <p:spPr>
          <a:xfrm>
            <a:off x="342899" y="345706"/>
            <a:ext cx="9258301" cy="654025"/>
          </a:xfrm>
          <a:prstGeom prst="rect">
            <a:avLst/>
          </a:prstGeom>
        </p:spPr>
        <p:txBody>
          <a:bodyPr vert="horz" wrap="square" lIns="0" tIns="12700" rIns="0" bIns="0" rtlCol="0">
            <a:spAutoFit/>
          </a:bodyPr>
          <a:lstStyle>
            <a:lvl1pPr>
              <a:defRPr>
                <a:latin typeface="+mj-lt"/>
                <a:ea typeface="+mj-ea"/>
                <a:cs typeface="+mj-cs"/>
              </a:defRPr>
            </a:lvl1pPr>
          </a:lstStyle>
          <a:p>
            <a:pPr marL="310515">
              <a:lnSpc>
                <a:spcPts val="2740"/>
              </a:lnSpc>
              <a:spcBef>
                <a:spcPts val="270"/>
              </a:spcBef>
            </a:pPr>
            <a:r>
              <a:rPr lang="en-US" sz="2400" dirty="0">
                <a:solidFill>
                  <a:srgbClr val="FFFFFF"/>
                </a:solidFill>
                <a:latin typeface="Avenir"/>
                <a:cs typeface="Avenir"/>
              </a:rPr>
              <a:t>Criminal Justice, </a:t>
            </a:r>
            <a:r>
              <a:rPr lang="en-US" sz="2400" spc="-25" dirty="0">
                <a:solidFill>
                  <a:srgbClr val="FFFFFF"/>
                </a:solidFill>
                <a:latin typeface="Avenir"/>
                <a:cs typeface="Avenir"/>
              </a:rPr>
              <a:t>History, </a:t>
            </a:r>
            <a:r>
              <a:rPr lang="en-US" sz="2400" dirty="0">
                <a:solidFill>
                  <a:srgbClr val="FFFFFF"/>
                </a:solidFill>
                <a:latin typeface="Avenir"/>
                <a:cs typeface="Avenir"/>
              </a:rPr>
              <a:t>&amp; Political</a:t>
            </a:r>
            <a:r>
              <a:rPr lang="en-US" sz="2400" spc="-35" dirty="0">
                <a:solidFill>
                  <a:srgbClr val="FFFFFF"/>
                </a:solidFill>
                <a:latin typeface="Avenir"/>
                <a:cs typeface="Avenir"/>
              </a:rPr>
              <a:t> </a:t>
            </a:r>
            <a:r>
              <a:rPr lang="en-US" sz="2400" dirty="0">
                <a:solidFill>
                  <a:srgbClr val="FFFFFF"/>
                </a:solidFill>
                <a:latin typeface="Avenir"/>
                <a:cs typeface="Avenir"/>
              </a:rPr>
              <a:t>Science</a:t>
            </a:r>
            <a:endParaRPr lang="en-US" sz="2400" dirty="0">
              <a:latin typeface="Avenir"/>
              <a:cs typeface="Avenir"/>
            </a:endParaRPr>
          </a:p>
          <a:p>
            <a:pPr marL="310515">
              <a:lnSpc>
                <a:spcPts val="2260"/>
              </a:lnSpc>
            </a:pPr>
            <a:r>
              <a:rPr lang="en-US" sz="2000" i="1" spc="-10" dirty="0">
                <a:solidFill>
                  <a:srgbClr val="FFFFFF"/>
                </a:solidFill>
                <a:latin typeface="Chronicle Text G2"/>
                <a:cs typeface="Chronicle Text G2"/>
              </a:rPr>
              <a:t>Programs</a:t>
            </a:r>
            <a:endParaRPr lang="en-US" sz="2000" dirty="0">
              <a:latin typeface="Chronicle Text G2"/>
              <a:cs typeface="Chronicle Text G2"/>
            </a:endParaRPr>
          </a:p>
        </p:txBody>
      </p:sp>
    </p:spTree>
    <p:extLst>
      <p:ext uri="{BB962C8B-B14F-4D97-AF65-F5344CB8AC3E}">
        <p14:creationId xmlns:p14="http://schemas.microsoft.com/office/powerpoint/2010/main" val="9466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6"/>
          <p:cNvSpPr/>
          <p:nvPr/>
        </p:nvSpPr>
        <p:spPr>
          <a:xfrm>
            <a:off x="342899" y="294895"/>
            <a:ext cx="9372599" cy="755649"/>
          </a:xfrm>
          <a:custGeom>
            <a:avLst/>
            <a:gdLst/>
            <a:ahLst/>
            <a:cxnLst/>
            <a:rect l="l" t="t" r="r" b="b"/>
            <a:pathLst>
              <a:path w="3022600" h="1972945">
                <a:moveTo>
                  <a:pt x="0" y="1972462"/>
                </a:moveTo>
                <a:lnTo>
                  <a:pt x="3022600" y="1972462"/>
                </a:lnTo>
                <a:lnTo>
                  <a:pt x="3022600" y="0"/>
                </a:lnTo>
                <a:lnTo>
                  <a:pt x="0" y="0"/>
                </a:lnTo>
                <a:lnTo>
                  <a:pt x="0" y="1972462"/>
                </a:lnTo>
                <a:close/>
              </a:path>
            </a:pathLst>
          </a:custGeom>
          <a:solidFill>
            <a:srgbClr val="EA7025"/>
          </a:solidFill>
        </p:spPr>
        <p:txBody>
          <a:bodyPr wrap="square" lIns="0" tIns="0" rIns="0" bIns="0" rtlCol="0"/>
          <a:lstStyle/>
          <a:p>
            <a:endParaRPr dirty="0"/>
          </a:p>
        </p:txBody>
      </p:sp>
      <p:sp>
        <p:nvSpPr>
          <p:cNvPr id="14" name="object 2"/>
          <p:cNvSpPr/>
          <p:nvPr/>
        </p:nvSpPr>
        <p:spPr>
          <a:xfrm>
            <a:off x="342899" y="1208543"/>
            <a:ext cx="5029200" cy="4106405"/>
          </a:xfrm>
          <a:prstGeom prst="rect">
            <a:avLst/>
          </a:prstGeom>
          <a:blipFill>
            <a:blip r:embed="rId3" cstate="print"/>
            <a:stretch>
              <a:fillRect/>
            </a:stretch>
          </a:blipFill>
        </p:spPr>
        <p:txBody>
          <a:bodyPr wrap="square" lIns="0" tIns="0" rIns="0" bIns="0" rtlCol="0"/>
          <a:lstStyle/>
          <a:p>
            <a:endParaRPr dirty="0"/>
          </a:p>
        </p:txBody>
      </p:sp>
      <p:sp>
        <p:nvSpPr>
          <p:cNvPr id="16" name="object 4"/>
          <p:cNvSpPr txBox="1"/>
          <p:nvPr/>
        </p:nvSpPr>
        <p:spPr>
          <a:xfrm>
            <a:off x="546082" y="1669943"/>
            <a:ext cx="4643120" cy="2769989"/>
          </a:xfrm>
          <a:prstGeom prst="rect">
            <a:avLst/>
          </a:prstGeom>
        </p:spPr>
        <p:txBody>
          <a:bodyPr vert="horz" wrap="square" lIns="0" tIns="12700" rIns="0" bIns="0" rtlCol="0" anchor="t">
            <a:spAutoFit/>
          </a:bodyPr>
          <a:lstStyle/>
          <a:p>
            <a:pPr marL="241300" indent="-228600">
              <a:lnSpc>
                <a:spcPts val="2300"/>
              </a:lnSpc>
              <a:spcBef>
                <a:spcPts val="100"/>
              </a:spcBef>
              <a:buChar char="•"/>
              <a:tabLst>
                <a:tab pos="241300" algn="l"/>
              </a:tabLst>
            </a:pPr>
            <a:r>
              <a:rPr lang="en-US" sz="2000" dirty="0">
                <a:solidFill>
                  <a:srgbClr val="FFFFFF"/>
                </a:solidFill>
                <a:latin typeface="Avenir"/>
                <a:cs typeface="Avenir"/>
              </a:rPr>
              <a:t>Cybersecurity</a:t>
            </a:r>
          </a:p>
          <a:p>
            <a:pPr marL="241300" indent="-228600">
              <a:lnSpc>
                <a:spcPts val="2300"/>
              </a:lnSpc>
              <a:spcBef>
                <a:spcPts val="100"/>
              </a:spcBef>
              <a:buChar char="•"/>
              <a:tabLst>
                <a:tab pos="241300" algn="l"/>
              </a:tabLst>
            </a:pPr>
            <a:r>
              <a:rPr lang="en-US" sz="2000" dirty="0">
                <a:solidFill>
                  <a:srgbClr val="FFFFFF"/>
                </a:solidFill>
                <a:latin typeface="Avenir"/>
                <a:cs typeface="Avenir"/>
              </a:rPr>
              <a:t>Homeland Security</a:t>
            </a:r>
          </a:p>
          <a:p>
            <a:pPr marL="241300" indent="-228600">
              <a:lnSpc>
                <a:spcPts val="2300"/>
              </a:lnSpc>
              <a:spcBef>
                <a:spcPts val="100"/>
              </a:spcBef>
              <a:buChar char="•"/>
              <a:tabLst>
                <a:tab pos="241300" algn="l"/>
              </a:tabLst>
            </a:pPr>
            <a:r>
              <a:rPr lang="en-US" sz="2000" dirty="0">
                <a:solidFill>
                  <a:srgbClr val="FFFFFF"/>
                </a:solidFill>
                <a:latin typeface="Avenir"/>
                <a:cs typeface="Avenir"/>
              </a:rPr>
              <a:t>Information Technology &amp; Security</a:t>
            </a:r>
          </a:p>
          <a:p>
            <a:pPr marL="698500" lvl="1" indent="-228600">
              <a:lnSpc>
                <a:spcPts val="2300"/>
              </a:lnSpc>
              <a:spcBef>
                <a:spcPts val="100"/>
              </a:spcBef>
              <a:buChar char="•"/>
              <a:tabLst>
                <a:tab pos="241300" algn="l"/>
              </a:tabLst>
            </a:pPr>
            <a:r>
              <a:rPr lang="en-US" sz="2000" dirty="0">
                <a:solidFill>
                  <a:srgbClr val="FFFFFF"/>
                </a:solidFill>
                <a:latin typeface="Avenir"/>
                <a:cs typeface="Avenir"/>
              </a:rPr>
              <a:t>Information Security</a:t>
            </a:r>
          </a:p>
          <a:p>
            <a:pPr marL="698500" lvl="1" indent="-228600">
              <a:lnSpc>
                <a:spcPts val="2300"/>
              </a:lnSpc>
              <a:spcBef>
                <a:spcPts val="100"/>
              </a:spcBef>
              <a:buChar char="•"/>
              <a:tabLst>
                <a:tab pos="241300" algn="l"/>
              </a:tabLst>
            </a:pPr>
            <a:r>
              <a:rPr lang="en-US" sz="2000" dirty="0">
                <a:solidFill>
                  <a:srgbClr val="FFFFFF"/>
                </a:solidFill>
                <a:latin typeface="Avenir"/>
                <a:cs typeface="Avenir"/>
              </a:rPr>
              <a:t>IT Management</a:t>
            </a:r>
          </a:p>
          <a:p>
            <a:pPr marL="241300" indent="-228600">
              <a:lnSpc>
                <a:spcPts val="2300"/>
              </a:lnSpc>
              <a:spcBef>
                <a:spcPts val="100"/>
              </a:spcBef>
              <a:buChar char="•"/>
              <a:tabLst>
                <a:tab pos="241300" algn="l"/>
              </a:tabLst>
            </a:pPr>
            <a:endParaRPr lang="en-US" sz="2000" dirty="0">
              <a:solidFill>
                <a:srgbClr val="FFFFFF"/>
              </a:solidFill>
              <a:latin typeface="Avenir"/>
              <a:cs typeface="Avenir"/>
            </a:endParaRPr>
          </a:p>
          <a:p>
            <a:pPr marL="241300" indent="-228600">
              <a:lnSpc>
                <a:spcPts val="2300"/>
              </a:lnSpc>
              <a:spcBef>
                <a:spcPts val="100"/>
              </a:spcBef>
              <a:buChar char="•"/>
              <a:tabLst>
                <a:tab pos="241300" algn="l"/>
              </a:tabLst>
            </a:pPr>
            <a:r>
              <a:rPr lang="en-US" sz="2000" dirty="0">
                <a:solidFill>
                  <a:srgbClr val="FFFFFF"/>
                </a:solidFill>
                <a:latin typeface="Avenir"/>
                <a:cs typeface="Avenir"/>
              </a:rPr>
              <a:t>AA Degrees offered in</a:t>
            </a:r>
            <a:endParaRPr lang="en-US" sz="2000" dirty="0">
              <a:latin typeface="Avenir"/>
              <a:cs typeface="Avenir"/>
            </a:endParaRPr>
          </a:p>
          <a:p>
            <a:pPr marL="698500" lvl="1" indent="-228600">
              <a:lnSpc>
                <a:spcPts val="2300"/>
              </a:lnSpc>
              <a:spcBef>
                <a:spcPts val="100"/>
              </a:spcBef>
              <a:buChar char="•"/>
              <a:tabLst>
                <a:tab pos="241300" algn="l"/>
              </a:tabLst>
            </a:pPr>
            <a:r>
              <a:rPr lang="en-US" sz="2000" dirty="0">
                <a:solidFill>
                  <a:srgbClr val="FFFFFF"/>
                </a:solidFill>
                <a:latin typeface="Avenir"/>
                <a:cs typeface="Avenir"/>
              </a:rPr>
              <a:t>Information Security</a:t>
            </a:r>
          </a:p>
          <a:p>
            <a:pPr marL="698500" lvl="1" indent="-228600">
              <a:lnSpc>
                <a:spcPts val="2300"/>
              </a:lnSpc>
              <a:spcBef>
                <a:spcPts val="100"/>
              </a:spcBef>
              <a:buChar char="•"/>
              <a:tabLst>
                <a:tab pos="241300" algn="l"/>
              </a:tabLst>
            </a:pPr>
            <a:r>
              <a:rPr lang="en-US" sz="2000" dirty="0">
                <a:solidFill>
                  <a:srgbClr val="FFFFFF"/>
                </a:solidFill>
                <a:latin typeface="Avenir"/>
                <a:cs typeface="Avenir"/>
              </a:rPr>
              <a:t>Information Technology Management</a:t>
            </a:r>
          </a:p>
        </p:txBody>
      </p:sp>
      <p:sp>
        <p:nvSpPr>
          <p:cNvPr id="20" name="object 6"/>
          <p:cNvSpPr txBox="1">
            <a:spLocks/>
          </p:cNvSpPr>
          <p:nvPr/>
        </p:nvSpPr>
        <p:spPr>
          <a:xfrm>
            <a:off x="342899" y="345706"/>
            <a:ext cx="9258301" cy="654025"/>
          </a:xfrm>
          <a:prstGeom prst="rect">
            <a:avLst/>
          </a:prstGeom>
        </p:spPr>
        <p:txBody>
          <a:bodyPr vert="horz" wrap="square" lIns="0" tIns="12700" rIns="0" bIns="0" rtlCol="0">
            <a:spAutoFit/>
          </a:bodyPr>
          <a:lstStyle>
            <a:lvl1pPr>
              <a:defRPr>
                <a:latin typeface="+mj-lt"/>
                <a:ea typeface="+mj-ea"/>
                <a:cs typeface="+mj-cs"/>
              </a:defRPr>
            </a:lvl1pPr>
          </a:lstStyle>
          <a:p>
            <a:pPr marL="310515">
              <a:lnSpc>
                <a:spcPts val="2740"/>
              </a:lnSpc>
              <a:spcBef>
                <a:spcPts val="270"/>
              </a:spcBef>
            </a:pPr>
            <a:r>
              <a:rPr lang="en-US" sz="2400" dirty="0">
                <a:solidFill>
                  <a:srgbClr val="FFFFFF"/>
                </a:solidFill>
                <a:latin typeface="Avenir"/>
                <a:cs typeface="Avenir"/>
              </a:rPr>
              <a:t>Security &amp; Computing</a:t>
            </a:r>
            <a:endParaRPr lang="en-US" sz="2400" dirty="0">
              <a:latin typeface="Avenir"/>
              <a:cs typeface="Avenir"/>
            </a:endParaRPr>
          </a:p>
          <a:p>
            <a:pPr marL="310515">
              <a:lnSpc>
                <a:spcPts val="2260"/>
              </a:lnSpc>
            </a:pPr>
            <a:r>
              <a:rPr lang="en-US" sz="2000" i="1" spc="-10" dirty="0">
                <a:solidFill>
                  <a:srgbClr val="FFFFFF"/>
                </a:solidFill>
                <a:latin typeface="Chronicle Text G2"/>
                <a:cs typeface="Chronicle Text G2"/>
              </a:rPr>
              <a:t>Programs</a:t>
            </a:r>
            <a:endParaRPr lang="en-US" sz="2000" dirty="0">
              <a:latin typeface="Chronicle Text G2"/>
              <a:cs typeface="Chronicle Text G2"/>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202828"/>
            <a:ext cx="2741413" cy="4112120"/>
          </a:xfrm>
          <a:prstGeom prst="rect">
            <a:avLst/>
          </a:prstGeom>
        </p:spPr>
      </p:pic>
    </p:spTree>
    <p:extLst>
      <p:ext uri="{BB962C8B-B14F-4D97-AF65-F5344CB8AC3E}">
        <p14:creationId xmlns:p14="http://schemas.microsoft.com/office/powerpoint/2010/main" val="341447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2"/>
          <p:cNvSpPr/>
          <p:nvPr/>
        </p:nvSpPr>
        <p:spPr>
          <a:xfrm>
            <a:off x="342900" y="342900"/>
            <a:ext cx="9372600" cy="4972050"/>
          </a:xfrm>
          <a:prstGeom prst="rect">
            <a:avLst/>
          </a:prstGeom>
          <a:blipFill>
            <a:blip r:embed="rId3" cstate="print"/>
            <a:stretch>
              <a:fillRect/>
            </a:stretch>
          </a:blipFill>
        </p:spPr>
        <p:txBody>
          <a:bodyPr wrap="square" lIns="0" tIns="0" rIns="0" bIns="0" rtlCol="0"/>
          <a:lstStyle/>
          <a:p>
            <a:endParaRPr dirty="0"/>
          </a:p>
        </p:txBody>
      </p:sp>
      <p:sp>
        <p:nvSpPr>
          <p:cNvPr id="49" name="object 3"/>
          <p:cNvSpPr/>
          <p:nvPr/>
        </p:nvSpPr>
        <p:spPr>
          <a:xfrm>
            <a:off x="6448717" y="1207516"/>
            <a:ext cx="3267075" cy="941705"/>
          </a:xfrm>
          <a:custGeom>
            <a:avLst/>
            <a:gdLst/>
            <a:ahLst/>
            <a:cxnLst/>
            <a:rect l="l" t="t" r="r" b="b"/>
            <a:pathLst>
              <a:path w="3267075" h="941705">
                <a:moveTo>
                  <a:pt x="0" y="941311"/>
                </a:moveTo>
                <a:lnTo>
                  <a:pt x="3266782" y="941311"/>
                </a:lnTo>
                <a:lnTo>
                  <a:pt x="3266782" y="0"/>
                </a:lnTo>
                <a:lnTo>
                  <a:pt x="0" y="0"/>
                </a:lnTo>
                <a:lnTo>
                  <a:pt x="0" y="941311"/>
                </a:lnTo>
                <a:close/>
              </a:path>
            </a:pathLst>
          </a:custGeom>
          <a:solidFill>
            <a:srgbClr val="EA7025"/>
          </a:solidFill>
        </p:spPr>
        <p:txBody>
          <a:bodyPr wrap="square" lIns="0" tIns="0" rIns="0" bIns="0" rtlCol="0"/>
          <a:lstStyle/>
          <a:p>
            <a:endParaRPr dirty="0"/>
          </a:p>
        </p:txBody>
      </p:sp>
      <p:sp>
        <p:nvSpPr>
          <p:cNvPr id="50" name="object 4"/>
          <p:cNvSpPr/>
          <p:nvPr/>
        </p:nvSpPr>
        <p:spPr>
          <a:xfrm>
            <a:off x="6448717" y="4062095"/>
            <a:ext cx="3267075" cy="941705"/>
          </a:xfrm>
          <a:custGeom>
            <a:avLst/>
            <a:gdLst/>
            <a:ahLst/>
            <a:cxnLst/>
            <a:rect l="l" t="t" r="r" b="b"/>
            <a:pathLst>
              <a:path w="3267075" h="941704">
                <a:moveTo>
                  <a:pt x="0" y="941311"/>
                </a:moveTo>
                <a:lnTo>
                  <a:pt x="3266782" y="941311"/>
                </a:lnTo>
                <a:lnTo>
                  <a:pt x="3266782" y="0"/>
                </a:lnTo>
                <a:lnTo>
                  <a:pt x="0" y="0"/>
                </a:lnTo>
                <a:lnTo>
                  <a:pt x="0" y="941311"/>
                </a:lnTo>
                <a:close/>
              </a:path>
            </a:pathLst>
          </a:custGeom>
          <a:solidFill>
            <a:srgbClr val="EA7025"/>
          </a:solidFill>
        </p:spPr>
        <p:txBody>
          <a:bodyPr wrap="square" lIns="0" tIns="0" rIns="0" bIns="0" rtlCol="0"/>
          <a:lstStyle/>
          <a:p>
            <a:endParaRPr dirty="0"/>
          </a:p>
        </p:txBody>
      </p:sp>
      <p:sp>
        <p:nvSpPr>
          <p:cNvPr id="51" name="object 5"/>
          <p:cNvSpPr/>
          <p:nvPr/>
        </p:nvSpPr>
        <p:spPr>
          <a:xfrm>
            <a:off x="6448717" y="2634805"/>
            <a:ext cx="3267075" cy="941705"/>
          </a:xfrm>
          <a:custGeom>
            <a:avLst/>
            <a:gdLst/>
            <a:ahLst/>
            <a:cxnLst/>
            <a:rect l="l" t="t" r="r" b="b"/>
            <a:pathLst>
              <a:path w="3267075" h="941704">
                <a:moveTo>
                  <a:pt x="0" y="941311"/>
                </a:moveTo>
                <a:lnTo>
                  <a:pt x="3266782" y="941311"/>
                </a:lnTo>
                <a:lnTo>
                  <a:pt x="3266782" y="0"/>
                </a:lnTo>
                <a:lnTo>
                  <a:pt x="0" y="0"/>
                </a:lnTo>
                <a:lnTo>
                  <a:pt x="0" y="941311"/>
                </a:lnTo>
                <a:close/>
              </a:path>
            </a:pathLst>
          </a:custGeom>
          <a:solidFill>
            <a:srgbClr val="EA7025"/>
          </a:solidFill>
        </p:spPr>
        <p:txBody>
          <a:bodyPr wrap="square" lIns="0" tIns="0" rIns="0" bIns="0" rtlCol="0"/>
          <a:lstStyle/>
          <a:p>
            <a:endParaRPr dirty="0"/>
          </a:p>
        </p:txBody>
      </p:sp>
      <p:sp>
        <p:nvSpPr>
          <p:cNvPr id="52" name="object 6"/>
          <p:cNvSpPr/>
          <p:nvPr/>
        </p:nvSpPr>
        <p:spPr>
          <a:xfrm>
            <a:off x="5549803" y="3974857"/>
            <a:ext cx="1116330" cy="1116330"/>
          </a:xfrm>
          <a:custGeom>
            <a:avLst/>
            <a:gdLst/>
            <a:ahLst/>
            <a:cxnLst/>
            <a:rect l="l" t="t" r="r" b="b"/>
            <a:pathLst>
              <a:path w="1116329" h="1116329">
                <a:moveTo>
                  <a:pt x="557898" y="0"/>
                </a:move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close/>
              </a:path>
            </a:pathLst>
          </a:custGeom>
          <a:solidFill>
            <a:srgbClr val="FFFFFF"/>
          </a:solidFill>
        </p:spPr>
        <p:txBody>
          <a:bodyPr wrap="square" lIns="0" tIns="0" rIns="0" bIns="0" rtlCol="0"/>
          <a:lstStyle/>
          <a:p>
            <a:endParaRPr dirty="0"/>
          </a:p>
        </p:txBody>
      </p:sp>
      <p:sp>
        <p:nvSpPr>
          <p:cNvPr id="53" name="object 7"/>
          <p:cNvSpPr/>
          <p:nvPr/>
        </p:nvSpPr>
        <p:spPr>
          <a:xfrm>
            <a:off x="5549803" y="3974857"/>
            <a:ext cx="1116330" cy="1116330"/>
          </a:xfrm>
          <a:custGeom>
            <a:avLst/>
            <a:gdLst/>
            <a:ahLst/>
            <a:cxnLst/>
            <a:rect l="l" t="t" r="r" b="b"/>
            <a:pathLst>
              <a:path w="1116329" h="1116329">
                <a:moveTo>
                  <a:pt x="557898" y="1115783"/>
                </a:move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close/>
              </a:path>
            </a:pathLst>
          </a:custGeom>
          <a:ln w="79298">
            <a:solidFill>
              <a:srgbClr val="EA7025"/>
            </a:solidFill>
          </a:ln>
        </p:spPr>
        <p:txBody>
          <a:bodyPr wrap="square" lIns="0" tIns="0" rIns="0" bIns="0" rtlCol="0"/>
          <a:lstStyle/>
          <a:p>
            <a:endParaRPr dirty="0"/>
          </a:p>
        </p:txBody>
      </p:sp>
      <p:sp>
        <p:nvSpPr>
          <p:cNvPr id="54" name="object 8"/>
          <p:cNvSpPr/>
          <p:nvPr/>
        </p:nvSpPr>
        <p:spPr>
          <a:xfrm>
            <a:off x="5549803" y="1120259"/>
            <a:ext cx="1116330" cy="1116330"/>
          </a:xfrm>
          <a:custGeom>
            <a:avLst/>
            <a:gdLst/>
            <a:ahLst/>
            <a:cxnLst/>
            <a:rect l="l" t="t" r="r" b="b"/>
            <a:pathLst>
              <a:path w="1116329" h="1116330">
                <a:moveTo>
                  <a:pt x="557898" y="0"/>
                </a:move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close/>
              </a:path>
            </a:pathLst>
          </a:custGeom>
          <a:solidFill>
            <a:srgbClr val="FFFFFF"/>
          </a:solidFill>
        </p:spPr>
        <p:txBody>
          <a:bodyPr wrap="square" lIns="0" tIns="0" rIns="0" bIns="0" rtlCol="0"/>
          <a:lstStyle/>
          <a:p>
            <a:endParaRPr dirty="0"/>
          </a:p>
        </p:txBody>
      </p:sp>
      <p:sp>
        <p:nvSpPr>
          <p:cNvPr id="55" name="object 9"/>
          <p:cNvSpPr/>
          <p:nvPr/>
        </p:nvSpPr>
        <p:spPr>
          <a:xfrm>
            <a:off x="5549803" y="1120259"/>
            <a:ext cx="1116330" cy="1116330"/>
          </a:xfrm>
          <a:custGeom>
            <a:avLst/>
            <a:gdLst/>
            <a:ahLst/>
            <a:cxnLst/>
            <a:rect l="l" t="t" r="r" b="b"/>
            <a:pathLst>
              <a:path w="1116329" h="1116330">
                <a:moveTo>
                  <a:pt x="557898" y="1115783"/>
                </a:move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close/>
              </a:path>
            </a:pathLst>
          </a:custGeom>
          <a:ln w="79298">
            <a:solidFill>
              <a:srgbClr val="EA7025"/>
            </a:solidFill>
          </a:ln>
        </p:spPr>
        <p:txBody>
          <a:bodyPr wrap="square" lIns="0" tIns="0" rIns="0" bIns="0" rtlCol="0"/>
          <a:lstStyle/>
          <a:p>
            <a:endParaRPr dirty="0"/>
          </a:p>
        </p:txBody>
      </p:sp>
      <p:sp>
        <p:nvSpPr>
          <p:cNvPr id="56" name="object 10"/>
          <p:cNvSpPr/>
          <p:nvPr/>
        </p:nvSpPr>
        <p:spPr>
          <a:xfrm>
            <a:off x="5549803" y="2547570"/>
            <a:ext cx="1116330" cy="1116330"/>
          </a:xfrm>
          <a:custGeom>
            <a:avLst/>
            <a:gdLst/>
            <a:ahLst/>
            <a:cxnLst/>
            <a:rect l="l" t="t" r="r" b="b"/>
            <a:pathLst>
              <a:path w="1116329" h="1116329">
                <a:moveTo>
                  <a:pt x="557898" y="0"/>
                </a:move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close/>
              </a:path>
            </a:pathLst>
          </a:custGeom>
          <a:solidFill>
            <a:srgbClr val="FFFFFF"/>
          </a:solidFill>
        </p:spPr>
        <p:txBody>
          <a:bodyPr wrap="square" lIns="0" tIns="0" rIns="0" bIns="0" rtlCol="0"/>
          <a:lstStyle/>
          <a:p>
            <a:endParaRPr dirty="0"/>
          </a:p>
        </p:txBody>
      </p:sp>
      <p:sp>
        <p:nvSpPr>
          <p:cNvPr id="57" name="object 11"/>
          <p:cNvSpPr/>
          <p:nvPr/>
        </p:nvSpPr>
        <p:spPr>
          <a:xfrm>
            <a:off x="5549803" y="2547570"/>
            <a:ext cx="1116330" cy="1116330"/>
          </a:xfrm>
          <a:custGeom>
            <a:avLst/>
            <a:gdLst/>
            <a:ahLst/>
            <a:cxnLst/>
            <a:rect l="l" t="t" r="r" b="b"/>
            <a:pathLst>
              <a:path w="1116329" h="1116329">
                <a:moveTo>
                  <a:pt x="557898" y="1115783"/>
                </a:move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close/>
              </a:path>
            </a:pathLst>
          </a:custGeom>
          <a:ln w="79298">
            <a:solidFill>
              <a:srgbClr val="EA7025"/>
            </a:solidFill>
          </a:ln>
        </p:spPr>
        <p:txBody>
          <a:bodyPr wrap="square" lIns="0" tIns="0" rIns="0" bIns="0" rtlCol="0"/>
          <a:lstStyle/>
          <a:p>
            <a:endParaRPr dirty="0"/>
          </a:p>
        </p:txBody>
      </p:sp>
      <p:sp>
        <p:nvSpPr>
          <p:cNvPr id="58" name="object 12"/>
          <p:cNvSpPr/>
          <p:nvPr/>
        </p:nvSpPr>
        <p:spPr>
          <a:xfrm>
            <a:off x="5914505" y="1461027"/>
            <a:ext cx="386715" cy="408305"/>
          </a:xfrm>
          <a:custGeom>
            <a:avLst/>
            <a:gdLst/>
            <a:ahLst/>
            <a:cxnLst/>
            <a:rect l="l" t="t" r="r" b="b"/>
            <a:pathLst>
              <a:path w="386714" h="408305">
                <a:moveTo>
                  <a:pt x="257594" y="64401"/>
                </a:moveTo>
                <a:lnTo>
                  <a:pt x="214668" y="64401"/>
                </a:lnTo>
                <a:lnTo>
                  <a:pt x="214668" y="107327"/>
                </a:lnTo>
                <a:lnTo>
                  <a:pt x="0" y="107327"/>
                </a:lnTo>
                <a:lnTo>
                  <a:pt x="0" y="407847"/>
                </a:lnTo>
                <a:lnTo>
                  <a:pt x="386384" y="407847"/>
                </a:lnTo>
                <a:lnTo>
                  <a:pt x="386384" y="364921"/>
                </a:lnTo>
                <a:lnTo>
                  <a:pt x="42938" y="364921"/>
                </a:lnTo>
                <a:lnTo>
                  <a:pt x="42938" y="321995"/>
                </a:lnTo>
                <a:lnTo>
                  <a:pt x="386384" y="321995"/>
                </a:lnTo>
                <a:lnTo>
                  <a:pt x="386384" y="279057"/>
                </a:lnTo>
                <a:lnTo>
                  <a:pt x="42938" y="279057"/>
                </a:lnTo>
                <a:lnTo>
                  <a:pt x="42938" y="236131"/>
                </a:lnTo>
                <a:lnTo>
                  <a:pt x="386384" y="236131"/>
                </a:lnTo>
                <a:lnTo>
                  <a:pt x="386384" y="193192"/>
                </a:lnTo>
                <a:lnTo>
                  <a:pt x="42938" y="193192"/>
                </a:lnTo>
                <a:lnTo>
                  <a:pt x="42938" y="150266"/>
                </a:lnTo>
                <a:lnTo>
                  <a:pt x="257594" y="150266"/>
                </a:lnTo>
                <a:lnTo>
                  <a:pt x="257594" y="64401"/>
                </a:lnTo>
                <a:close/>
              </a:path>
              <a:path w="386714" h="408305">
                <a:moveTo>
                  <a:pt x="171742" y="321995"/>
                </a:moveTo>
                <a:lnTo>
                  <a:pt x="85864" y="321995"/>
                </a:lnTo>
                <a:lnTo>
                  <a:pt x="85864" y="364921"/>
                </a:lnTo>
                <a:lnTo>
                  <a:pt x="171742" y="364921"/>
                </a:lnTo>
                <a:lnTo>
                  <a:pt x="171742" y="321995"/>
                </a:lnTo>
                <a:close/>
              </a:path>
              <a:path w="386714" h="408305">
                <a:moveTo>
                  <a:pt x="300532" y="321995"/>
                </a:moveTo>
                <a:lnTo>
                  <a:pt x="214668" y="321995"/>
                </a:lnTo>
                <a:lnTo>
                  <a:pt x="214668" y="364921"/>
                </a:lnTo>
                <a:lnTo>
                  <a:pt x="300532" y="364921"/>
                </a:lnTo>
                <a:lnTo>
                  <a:pt x="300532" y="321995"/>
                </a:lnTo>
                <a:close/>
              </a:path>
              <a:path w="386714" h="408305">
                <a:moveTo>
                  <a:pt x="386384" y="321995"/>
                </a:moveTo>
                <a:lnTo>
                  <a:pt x="343458" y="321995"/>
                </a:lnTo>
                <a:lnTo>
                  <a:pt x="343458" y="364921"/>
                </a:lnTo>
                <a:lnTo>
                  <a:pt x="386384" y="364921"/>
                </a:lnTo>
                <a:lnTo>
                  <a:pt x="386384" y="321995"/>
                </a:lnTo>
                <a:close/>
              </a:path>
              <a:path w="386714" h="408305">
                <a:moveTo>
                  <a:pt x="171742" y="236131"/>
                </a:moveTo>
                <a:lnTo>
                  <a:pt x="85864" y="236131"/>
                </a:lnTo>
                <a:lnTo>
                  <a:pt x="85864" y="279057"/>
                </a:lnTo>
                <a:lnTo>
                  <a:pt x="171742" y="279057"/>
                </a:lnTo>
                <a:lnTo>
                  <a:pt x="171742" y="236131"/>
                </a:lnTo>
                <a:close/>
              </a:path>
              <a:path w="386714" h="408305">
                <a:moveTo>
                  <a:pt x="300532" y="236131"/>
                </a:moveTo>
                <a:lnTo>
                  <a:pt x="214668" y="236131"/>
                </a:lnTo>
                <a:lnTo>
                  <a:pt x="214668" y="279057"/>
                </a:lnTo>
                <a:lnTo>
                  <a:pt x="300532" y="279057"/>
                </a:lnTo>
                <a:lnTo>
                  <a:pt x="300532" y="236131"/>
                </a:lnTo>
                <a:close/>
              </a:path>
              <a:path w="386714" h="408305">
                <a:moveTo>
                  <a:pt x="386384" y="236131"/>
                </a:moveTo>
                <a:lnTo>
                  <a:pt x="343458" y="236131"/>
                </a:lnTo>
                <a:lnTo>
                  <a:pt x="343458" y="279057"/>
                </a:lnTo>
                <a:lnTo>
                  <a:pt x="386384" y="279057"/>
                </a:lnTo>
                <a:lnTo>
                  <a:pt x="386384" y="236131"/>
                </a:lnTo>
                <a:close/>
              </a:path>
              <a:path w="386714" h="408305">
                <a:moveTo>
                  <a:pt x="171742" y="150266"/>
                </a:moveTo>
                <a:lnTo>
                  <a:pt x="85864" y="150266"/>
                </a:lnTo>
                <a:lnTo>
                  <a:pt x="85864" y="193192"/>
                </a:lnTo>
                <a:lnTo>
                  <a:pt x="171742" y="193192"/>
                </a:lnTo>
                <a:lnTo>
                  <a:pt x="171742" y="150266"/>
                </a:lnTo>
                <a:close/>
              </a:path>
              <a:path w="386714" h="408305">
                <a:moveTo>
                  <a:pt x="257594" y="150266"/>
                </a:moveTo>
                <a:lnTo>
                  <a:pt x="214668" y="150266"/>
                </a:lnTo>
                <a:lnTo>
                  <a:pt x="214668" y="193192"/>
                </a:lnTo>
                <a:lnTo>
                  <a:pt x="257594" y="193192"/>
                </a:lnTo>
                <a:lnTo>
                  <a:pt x="257594" y="150266"/>
                </a:lnTo>
                <a:close/>
              </a:path>
              <a:path w="386714" h="408305">
                <a:moveTo>
                  <a:pt x="193192" y="0"/>
                </a:moveTo>
                <a:lnTo>
                  <a:pt x="128803" y="64401"/>
                </a:lnTo>
                <a:lnTo>
                  <a:pt x="128803" y="107327"/>
                </a:lnTo>
                <a:lnTo>
                  <a:pt x="171742" y="107327"/>
                </a:lnTo>
                <a:lnTo>
                  <a:pt x="171742" y="64401"/>
                </a:lnTo>
                <a:lnTo>
                  <a:pt x="257594" y="64401"/>
                </a:lnTo>
                <a:lnTo>
                  <a:pt x="193192" y="0"/>
                </a:lnTo>
                <a:close/>
              </a:path>
            </a:pathLst>
          </a:custGeom>
          <a:solidFill>
            <a:srgbClr val="F6862C"/>
          </a:solidFill>
        </p:spPr>
        <p:txBody>
          <a:bodyPr wrap="square" lIns="0" tIns="0" rIns="0" bIns="0" rtlCol="0"/>
          <a:lstStyle/>
          <a:p>
            <a:endParaRPr dirty="0"/>
          </a:p>
        </p:txBody>
      </p:sp>
      <p:sp>
        <p:nvSpPr>
          <p:cNvPr id="59" name="object 13"/>
          <p:cNvSpPr txBox="1"/>
          <p:nvPr/>
        </p:nvSpPr>
        <p:spPr>
          <a:xfrm>
            <a:off x="6962263" y="1312938"/>
            <a:ext cx="2248535" cy="633730"/>
          </a:xfrm>
          <a:prstGeom prst="rect">
            <a:avLst/>
          </a:prstGeom>
        </p:spPr>
        <p:txBody>
          <a:bodyPr vert="horz" wrap="square" lIns="0" tIns="44450" rIns="0" bIns="0" rtlCol="0">
            <a:spAutoFit/>
          </a:bodyPr>
          <a:lstStyle/>
          <a:p>
            <a:pPr marL="12700" marR="5080" indent="604520">
              <a:lnSpc>
                <a:spcPts val="2290"/>
              </a:lnSpc>
              <a:spcBef>
                <a:spcPts val="350"/>
              </a:spcBef>
            </a:pPr>
            <a:r>
              <a:rPr sz="2050" spc="10" dirty="0">
                <a:solidFill>
                  <a:srgbClr val="FFFFFF"/>
                </a:solidFill>
                <a:latin typeface="Avenir"/>
                <a:cs typeface="Avenir"/>
              </a:rPr>
              <a:t>Based </a:t>
            </a:r>
            <a:r>
              <a:rPr sz="2050" spc="5" dirty="0">
                <a:solidFill>
                  <a:srgbClr val="FFFFFF"/>
                </a:solidFill>
                <a:latin typeface="Avenir"/>
                <a:cs typeface="Avenir"/>
              </a:rPr>
              <a:t>in  </a:t>
            </a:r>
            <a:r>
              <a:rPr sz="2050" spc="10" dirty="0">
                <a:solidFill>
                  <a:srgbClr val="FFFFFF"/>
                </a:solidFill>
                <a:latin typeface="Avenir"/>
                <a:cs typeface="Avenir"/>
              </a:rPr>
              <a:t>downtown</a:t>
            </a:r>
            <a:r>
              <a:rPr sz="2050" spc="-35" dirty="0">
                <a:solidFill>
                  <a:srgbClr val="FFFFFF"/>
                </a:solidFill>
                <a:latin typeface="Avenir"/>
                <a:cs typeface="Avenir"/>
              </a:rPr>
              <a:t> </a:t>
            </a:r>
            <a:r>
              <a:rPr sz="2050" spc="5" dirty="0">
                <a:solidFill>
                  <a:srgbClr val="FFFFFF"/>
                </a:solidFill>
                <a:latin typeface="Avenir"/>
                <a:cs typeface="Avenir"/>
              </a:rPr>
              <a:t>Raleigh</a:t>
            </a:r>
            <a:endParaRPr sz="2050" dirty="0">
              <a:latin typeface="Avenir"/>
              <a:cs typeface="Avenir"/>
            </a:endParaRPr>
          </a:p>
        </p:txBody>
      </p:sp>
      <p:sp>
        <p:nvSpPr>
          <p:cNvPr id="60" name="object 14"/>
          <p:cNvSpPr/>
          <p:nvPr/>
        </p:nvSpPr>
        <p:spPr>
          <a:xfrm>
            <a:off x="5838032" y="4341257"/>
            <a:ext cx="539750" cy="343535"/>
          </a:xfrm>
          <a:custGeom>
            <a:avLst/>
            <a:gdLst/>
            <a:ahLst/>
            <a:cxnLst/>
            <a:rect l="l" t="t" r="r" b="b"/>
            <a:pathLst>
              <a:path w="539750" h="343535">
                <a:moveTo>
                  <a:pt x="367728" y="0"/>
                </a:moveTo>
                <a:lnTo>
                  <a:pt x="339070" y="5769"/>
                </a:lnTo>
                <a:lnTo>
                  <a:pt x="315696" y="21513"/>
                </a:lnTo>
                <a:lnTo>
                  <a:pt x="299952" y="44887"/>
                </a:lnTo>
                <a:lnTo>
                  <a:pt x="294182" y="73545"/>
                </a:lnTo>
                <a:lnTo>
                  <a:pt x="299952" y="102203"/>
                </a:lnTo>
                <a:lnTo>
                  <a:pt x="315696" y="125577"/>
                </a:lnTo>
                <a:lnTo>
                  <a:pt x="339070" y="141322"/>
                </a:lnTo>
                <a:lnTo>
                  <a:pt x="367728" y="147091"/>
                </a:lnTo>
                <a:lnTo>
                  <a:pt x="396348" y="141322"/>
                </a:lnTo>
                <a:lnTo>
                  <a:pt x="419639" y="125577"/>
                </a:lnTo>
                <a:lnTo>
                  <a:pt x="435301" y="102203"/>
                </a:lnTo>
                <a:lnTo>
                  <a:pt x="441032" y="73545"/>
                </a:lnTo>
                <a:lnTo>
                  <a:pt x="435301" y="44887"/>
                </a:lnTo>
                <a:lnTo>
                  <a:pt x="419639" y="21513"/>
                </a:lnTo>
                <a:lnTo>
                  <a:pt x="396348" y="5769"/>
                </a:lnTo>
                <a:lnTo>
                  <a:pt x="367728" y="0"/>
                </a:lnTo>
                <a:close/>
              </a:path>
              <a:path w="539750" h="343535">
                <a:moveTo>
                  <a:pt x="171602" y="0"/>
                </a:moveTo>
                <a:lnTo>
                  <a:pt x="142944" y="5769"/>
                </a:lnTo>
                <a:lnTo>
                  <a:pt x="119570" y="21513"/>
                </a:lnTo>
                <a:lnTo>
                  <a:pt x="103826" y="44887"/>
                </a:lnTo>
                <a:lnTo>
                  <a:pt x="98056" y="73545"/>
                </a:lnTo>
                <a:lnTo>
                  <a:pt x="103826" y="102203"/>
                </a:lnTo>
                <a:lnTo>
                  <a:pt x="119570" y="125577"/>
                </a:lnTo>
                <a:lnTo>
                  <a:pt x="142944" y="141322"/>
                </a:lnTo>
                <a:lnTo>
                  <a:pt x="171602" y="147091"/>
                </a:lnTo>
                <a:lnTo>
                  <a:pt x="200228" y="141322"/>
                </a:lnTo>
                <a:lnTo>
                  <a:pt x="223518" y="125577"/>
                </a:lnTo>
                <a:lnTo>
                  <a:pt x="239176" y="102203"/>
                </a:lnTo>
                <a:lnTo>
                  <a:pt x="244906" y="73545"/>
                </a:lnTo>
                <a:lnTo>
                  <a:pt x="239176" y="44887"/>
                </a:lnTo>
                <a:lnTo>
                  <a:pt x="223518" y="21513"/>
                </a:lnTo>
                <a:lnTo>
                  <a:pt x="200228" y="5769"/>
                </a:lnTo>
                <a:lnTo>
                  <a:pt x="171602" y="0"/>
                </a:lnTo>
                <a:close/>
              </a:path>
              <a:path w="539750" h="343535">
                <a:moveTo>
                  <a:pt x="171602" y="196126"/>
                </a:moveTo>
                <a:lnTo>
                  <a:pt x="131824" y="199565"/>
                </a:lnTo>
                <a:lnTo>
                  <a:pt x="86526" y="209876"/>
                </a:lnTo>
                <a:lnTo>
                  <a:pt x="43955" y="227047"/>
                </a:lnTo>
                <a:lnTo>
                  <a:pt x="12363" y="251068"/>
                </a:lnTo>
                <a:lnTo>
                  <a:pt x="0" y="281927"/>
                </a:lnTo>
                <a:lnTo>
                  <a:pt x="0" y="343217"/>
                </a:lnTo>
                <a:lnTo>
                  <a:pt x="343217" y="343217"/>
                </a:lnTo>
                <a:lnTo>
                  <a:pt x="343217" y="281927"/>
                </a:lnTo>
                <a:lnTo>
                  <a:pt x="299260" y="227047"/>
                </a:lnTo>
                <a:lnTo>
                  <a:pt x="256688" y="209876"/>
                </a:lnTo>
                <a:lnTo>
                  <a:pt x="211386" y="199565"/>
                </a:lnTo>
                <a:lnTo>
                  <a:pt x="171602" y="196126"/>
                </a:lnTo>
                <a:close/>
              </a:path>
              <a:path w="539750" h="343535">
                <a:moveTo>
                  <a:pt x="367728" y="196126"/>
                </a:moveTo>
                <a:lnTo>
                  <a:pt x="360616" y="196126"/>
                </a:lnTo>
                <a:lnTo>
                  <a:pt x="352526" y="196608"/>
                </a:lnTo>
                <a:lnTo>
                  <a:pt x="343954" y="197345"/>
                </a:lnTo>
                <a:lnTo>
                  <a:pt x="363494" y="214149"/>
                </a:lnTo>
                <a:lnTo>
                  <a:pt x="378760" y="233754"/>
                </a:lnTo>
                <a:lnTo>
                  <a:pt x="388693" y="256300"/>
                </a:lnTo>
                <a:lnTo>
                  <a:pt x="392239" y="281927"/>
                </a:lnTo>
                <a:lnTo>
                  <a:pt x="392239" y="343217"/>
                </a:lnTo>
                <a:lnTo>
                  <a:pt x="539330" y="343217"/>
                </a:lnTo>
                <a:lnTo>
                  <a:pt x="539330" y="281927"/>
                </a:lnTo>
                <a:lnTo>
                  <a:pt x="526968" y="251068"/>
                </a:lnTo>
                <a:lnTo>
                  <a:pt x="495378" y="227047"/>
                </a:lnTo>
                <a:lnTo>
                  <a:pt x="452810" y="209876"/>
                </a:lnTo>
                <a:lnTo>
                  <a:pt x="407510" y="199565"/>
                </a:lnTo>
                <a:lnTo>
                  <a:pt x="367728" y="196126"/>
                </a:lnTo>
                <a:close/>
              </a:path>
            </a:pathLst>
          </a:custGeom>
          <a:solidFill>
            <a:srgbClr val="F6862C"/>
          </a:solidFill>
        </p:spPr>
        <p:txBody>
          <a:bodyPr wrap="square" lIns="0" tIns="0" rIns="0" bIns="0" rtlCol="0"/>
          <a:lstStyle/>
          <a:p>
            <a:endParaRPr dirty="0"/>
          </a:p>
        </p:txBody>
      </p:sp>
      <p:sp>
        <p:nvSpPr>
          <p:cNvPr id="62" name="object 16"/>
          <p:cNvSpPr/>
          <p:nvPr/>
        </p:nvSpPr>
        <p:spPr>
          <a:xfrm>
            <a:off x="5952399" y="2820085"/>
            <a:ext cx="311150" cy="518159"/>
          </a:xfrm>
          <a:custGeom>
            <a:avLst/>
            <a:gdLst/>
            <a:ahLst/>
            <a:cxnLst/>
            <a:rect l="l" t="t" r="r" b="b"/>
            <a:pathLst>
              <a:path w="311150" h="518160">
                <a:moveTo>
                  <a:pt x="51765" y="293369"/>
                </a:moveTo>
                <a:lnTo>
                  <a:pt x="51765" y="517690"/>
                </a:lnTo>
                <a:lnTo>
                  <a:pt x="155295" y="414146"/>
                </a:lnTo>
                <a:lnTo>
                  <a:pt x="258838" y="414146"/>
                </a:lnTo>
                <a:lnTo>
                  <a:pt x="258838" y="327875"/>
                </a:lnTo>
                <a:lnTo>
                  <a:pt x="155295" y="327875"/>
                </a:lnTo>
                <a:lnTo>
                  <a:pt x="126790" y="325531"/>
                </a:lnTo>
                <a:lnTo>
                  <a:pt x="99782" y="318747"/>
                </a:lnTo>
                <a:lnTo>
                  <a:pt x="74648" y="307901"/>
                </a:lnTo>
                <a:lnTo>
                  <a:pt x="51765" y="293369"/>
                </a:lnTo>
                <a:close/>
              </a:path>
              <a:path w="311150" h="518160">
                <a:moveTo>
                  <a:pt x="258838" y="414146"/>
                </a:moveTo>
                <a:lnTo>
                  <a:pt x="155295" y="414146"/>
                </a:lnTo>
                <a:lnTo>
                  <a:pt x="258838" y="517690"/>
                </a:lnTo>
                <a:lnTo>
                  <a:pt x="258838" y="414146"/>
                </a:lnTo>
                <a:close/>
              </a:path>
              <a:path w="311150" h="518160">
                <a:moveTo>
                  <a:pt x="258838" y="293369"/>
                </a:moveTo>
                <a:lnTo>
                  <a:pt x="235955" y="307901"/>
                </a:lnTo>
                <a:lnTo>
                  <a:pt x="210820" y="318747"/>
                </a:lnTo>
                <a:lnTo>
                  <a:pt x="183807" y="325531"/>
                </a:lnTo>
                <a:lnTo>
                  <a:pt x="155295" y="327875"/>
                </a:lnTo>
                <a:lnTo>
                  <a:pt x="258838" y="327875"/>
                </a:lnTo>
                <a:lnTo>
                  <a:pt x="258838" y="293369"/>
                </a:lnTo>
                <a:close/>
              </a:path>
              <a:path w="311150" h="518160">
                <a:moveTo>
                  <a:pt x="155295" y="0"/>
                </a:moveTo>
                <a:lnTo>
                  <a:pt x="106211" y="7917"/>
                </a:lnTo>
                <a:lnTo>
                  <a:pt x="63581" y="29965"/>
                </a:lnTo>
                <a:lnTo>
                  <a:pt x="29964" y="63584"/>
                </a:lnTo>
                <a:lnTo>
                  <a:pt x="7917" y="106218"/>
                </a:lnTo>
                <a:lnTo>
                  <a:pt x="0" y="155308"/>
                </a:lnTo>
                <a:lnTo>
                  <a:pt x="7917" y="204398"/>
                </a:lnTo>
                <a:lnTo>
                  <a:pt x="29964" y="247031"/>
                </a:lnTo>
                <a:lnTo>
                  <a:pt x="63581" y="280651"/>
                </a:lnTo>
                <a:lnTo>
                  <a:pt x="106211" y="302699"/>
                </a:lnTo>
                <a:lnTo>
                  <a:pt x="155295" y="310616"/>
                </a:lnTo>
                <a:lnTo>
                  <a:pt x="204385" y="302699"/>
                </a:lnTo>
                <a:lnTo>
                  <a:pt x="247019" y="280651"/>
                </a:lnTo>
                <a:lnTo>
                  <a:pt x="280638" y="247031"/>
                </a:lnTo>
                <a:lnTo>
                  <a:pt x="283451" y="241592"/>
                </a:lnTo>
                <a:lnTo>
                  <a:pt x="94907" y="241592"/>
                </a:lnTo>
                <a:lnTo>
                  <a:pt x="120789" y="172567"/>
                </a:lnTo>
                <a:lnTo>
                  <a:pt x="69024" y="138048"/>
                </a:lnTo>
                <a:lnTo>
                  <a:pt x="129413" y="138048"/>
                </a:lnTo>
                <a:lnTo>
                  <a:pt x="155295" y="69024"/>
                </a:lnTo>
                <a:lnTo>
                  <a:pt x="283451" y="69024"/>
                </a:lnTo>
                <a:lnTo>
                  <a:pt x="280638" y="63584"/>
                </a:lnTo>
                <a:lnTo>
                  <a:pt x="247019" y="29965"/>
                </a:lnTo>
                <a:lnTo>
                  <a:pt x="204385" y="7917"/>
                </a:lnTo>
                <a:lnTo>
                  <a:pt x="155295" y="0"/>
                </a:lnTo>
                <a:close/>
              </a:path>
              <a:path w="311150" h="518160">
                <a:moveTo>
                  <a:pt x="155295" y="201764"/>
                </a:moveTo>
                <a:lnTo>
                  <a:pt x="94907" y="241592"/>
                </a:lnTo>
                <a:lnTo>
                  <a:pt x="215696" y="241592"/>
                </a:lnTo>
                <a:lnTo>
                  <a:pt x="155295" y="201764"/>
                </a:lnTo>
                <a:close/>
              </a:path>
              <a:path w="311150" h="518160">
                <a:moveTo>
                  <a:pt x="283451" y="69024"/>
                </a:moveTo>
                <a:lnTo>
                  <a:pt x="155295" y="69024"/>
                </a:lnTo>
                <a:lnTo>
                  <a:pt x="181190" y="138048"/>
                </a:lnTo>
                <a:lnTo>
                  <a:pt x="241579" y="138048"/>
                </a:lnTo>
                <a:lnTo>
                  <a:pt x="189814" y="172567"/>
                </a:lnTo>
                <a:lnTo>
                  <a:pt x="215696" y="241592"/>
                </a:lnTo>
                <a:lnTo>
                  <a:pt x="283451" y="241592"/>
                </a:lnTo>
                <a:lnTo>
                  <a:pt x="302686" y="204398"/>
                </a:lnTo>
                <a:lnTo>
                  <a:pt x="310603" y="155308"/>
                </a:lnTo>
                <a:lnTo>
                  <a:pt x="302686" y="106218"/>
                </a:lnTo>
                <a:lnTo>
                  <a:pt x="283451" y="69024"/>
                </a:lnTo>
                <a:close/>
              </a:path>
            </a:pathLst>
          </a:custGeom>
          <a:solidFill>
            <a:srgbClr val="F6862C"/>
          </a:solidFill>
        </p:spPr>
        <p:txBody>
          <a:bodyPr wrap="square" lIns="0" tIns="0" rIns="0" bIns="0" rtlCol="0"/>
          <a:lstStyle/>
          <a:p>
            <a:endParaRPr dirty="0"/>
          </a:p>
        </p:txBody>
      </p:sp>
      <p:sp>
        <p:nvSpPr>
          <p:cNvPr id="63" name="object 17"/>
          <p:cNvSpPr/>
          <p:nvPr/>
        </p:nvSpPr>
        <p:spPr>
          <a:xfrm>
            <a:off x="1274241" y="4062095"/>
            <a:ext cx="3267075" cy="941705"/>
          </a:xfrm>
          <a:custGeom>
            <a:avLst/>
            <a:gdLst/>
            <a:ahLst/>
            <a:cxnLst/>
            <a:rect l="l" t="t" r="r" b="b"/>
            <a:pathLst>
              <a:path w="3267075" h="941704">
                <a:moveTo>
                  <a:pt x="0" y="941311"/>
                </a:moveTo>
                <a:lnTo>
                  <a:pt x="3266770" y="941311"/>
                </a:lnTo>
                <a:lnTo>
                  <a:pt x="3266770" y="0"/>
                </a:lnTo>
                <a:lnTo>
                  <a:pt x="0" y="0"/>
                </a:lnTo>
                <a:lnTo>
                  <a:pt x="0" y="941311"/>
                </a:lnTo>
                <a:close/>
              </a:path>
            </a:pathLst>
          </a:custGeom>
          <a:solidFill>
            <a:srgbClr val="EA7025"/>
          </a:solidFill>
        </p:spPr>
        <p:txBody>
          <a:bodyPr wrap="square" lIns="0" tIns="0" rIns="0" bIns="0" rtlCol="0"/>
          <a:lstStyle/>
          <a:p>
            <a:endParaRPr dirty="0"/>
          </a:p>
        </p:txBody>
      </p:sp>
      <p:sp>
        <p:nvSpPr>
          <p:cNvPr id="64" name="object 18"/>
          <p:cNvSpPr/>
          <p:nvPr/>
        </p:nvSpPr>
        <p:spPr>
          <a:xfrm>
            <a:off x="382545" y="3974857"/>
            <a:ext cx="1116330" cy="1116330"/>
          </a:xfrm>
          <a:custGeom>
            <a:avLst/>
            <a:gdLst/>
            <a:ahLst/>
            <a:cxnLst/>
            <a:rect l="l" t="t" r="r" b="b"/>
            <a:pathLst>
              <a:path w="1116330" h="1116329">
                <a:moveTo>
                  <a:pt x="557898" y="0"/>
                </a:move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close/>
              </a:path>
            </a:pathLst>
          </a:custGeom>
          <a:solidFill>
            <a:srgbClr val="FFFFFF"/>
          </a:solidFill>
        </p:spPr>
        <p:txBody>
          <a:bodyPr wrap="square" lIns="0" tIns="0" rIns="0" bIns="0" rtlCol="0"/>
          <a:lstStyle/>
          <a:p>
            <a:endParaRPr dirty="0"/>
          </a:p>
        </p:txBody>
      </p:sp>
      <p:sp>
        <p:nvSpPr>
          <p:cNvPr id="65" name="object 19"/>
          <p:cNvSpPr/>
          <p:nvPr/>
        </p:nvSpPr>
        <p:spPr>
          <a:xfrm>
            <a:off x="382545" y="3974857"/>
            <a:ext cx="1116330" cy="1116330"/>
          </a:xfrm>
          <a:custGeom>
            <a:avLst/>
            <a:gdLst/>
            <a:ahLst/>
            <a:cxnLst/>
            <a:rect l="l" t="t" r="r" b="b"/>
            <a:pathLst>
              <a:path w="1116330" h="1116329">
                <a:moveTo>
                  <a:pt x="557898" y="1115783"/>
                </a:move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close/>
              </a:path>
            </a:pathLst>
          </a:custGeom>
          <a:ln w="79298">
            <a:solidFill>
              <a:srgbClr val="EA7025"/>
            </a:solidFill>
          </a:ln>
        </p:spPr>
        <p:txBody>
          <a:bodyPr wrap="square" lIns="0" tIns="0" rIns="0" bIns="0" rtlCol="0"/>
          <a:lstStyle/>
          <a:p>
            <a:endParaRPr dirty="0"/>
          </a:p>
        </p:txBody>
      </p:sp>
      <p:sp>
        <p:nvSpPr>
          <p:cNvPr id="66" name="object 20"/>
          <p:cNvSpPr/>
          <p:nvPr/>
        </p:nvSpPr>
        <p:spPr>
          <a:xfrm>
            <a:off x="1274241" y="1207516"/>
            <a:ext cx="3267075" cy="941705"/>
          </a:xfrm>
          <a:custGeom>
            <a:avLst/>
            <a:gdLst/>
            <a:ahLst/>
            <a:cxnLst/>
            <a:rect l="l" t="t" r="r" b="b"/>
            <a:pathLst>
              <a:path w="3267075" h="941705">
                <a:moveTo>
                  <a:pt x="0" y="941311"/>
                </a:moveTo>
                <a:lnTo>
                  <a:pt x="3266770" y="941311"/>
                </a:lnTo>
                <a:lnTo>
                  <a:pt x="3266770" y="0"/>
                </a:lnTo>
                <a:lnTo>
                  <a:pt x="0" y="0"/>
                </a:lnTo>
                <a:lnTo>
                  <a:pt x="0" y="941311"/>
                </a:lnTo>
                <a:close/>
              </a:path>
            </a:pathLst>
          </a:custGeom>
          <a:solidFill>
            <a:srgbClr val="EA7025"/>
          </a:solidFill>
        </p:spPr>
        <p:txBody>
          <a:bodyPr wrap="square" lIns="0" tIns="0" rIns="0" bIns="0" rtlCol="0"/>
          <a:lstStyle/>
          <a:p>
            <a:endParaRPr dirty="0"/>
          </a:p>
        </p:txBody>
      </p:sp>
      <p:sp>
        <p:nvSpPr>
          <p:cNvPr id="67" name="object 21"/>
          <p:cNvSpPr/>
          <p:nvPr/>
        </p:nvSpPr>
        <p:spPr>
          <a:xfrm>
            <a:off x="382545" y="1120259"/>
            <a:ext cx="1116330" cy="1116330"/>
          </a:xfrm>
          <a:custGeom>
            <a:avLst/>
            <a:gdLst/>
            <a:ahLst/>
            <a:cxnLst/>
            <a:rect l="l" t="t" r="r" b="b"/>
            <a:pathLst>
              <a:path w="1116330" h="1116330">
                <a:moveTo>
                  <a:pt x="557898" y="0"/>
                </a:move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close/>
              </a:path>
            </a:pathLst>
          </a:custGeom>
          <a:solidFill>
            <a:srgbClr val="FFFFFF"/>
          </a:solidFill>
        </p:spPr>
        <p:txBody>
          <a:bodyPr wrap="square" lIns="0" tIns="0" rIns="0" bIns="0" rtlCol="0"/>
          <a:lstStyle/>
          <a:p>
            <a:endParaRPr dirty="0"/>
          </a:p>
        </p:txBody>
      </p:sp>
      <p:sp>
        <p:nvSpPr>
          <p:cNvPr id="68" name="object 22"/>
          <p:cNvSpPr/>
          <p:nvPr/>
        </p:nvSpPr>
        <p:spPr>
          <a:xfrm>
            <a:off x="382545" y="1120259"/>
            <a:ext cx="1116330" cy="1116330"/>
          </a:xfrm>
          <a:custGeom>
            <a:avLst/>
            <a:gdLst/>
            <a:ahLst/>
            <a:cxnLst/>
            <a:rect l="l" t="t" r="r" b="b"/>
            <a:pathLst>
              <a:path w="1116330" h="1116330">
                <a:moveTo>
                  <a:pt x="557898" y="1115783"/>
                </a:move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close/>
              </a:path>
            </a:pathLst>
          </a:custGeom>
          <a:ln w="79298">
            <a:solidFill>
              <a:srgbClr val="EA7025"/>
            </a:solidFill>
          </a:ln>
        </p:spPr>
        <p:txBody>
          <a:bodyPr wrap="square" lIns="0" tIns="0" rIns="0" bIns="0" rtlCol="0"/>
          <a:lstStyle/>
          <a:p>
            <a:endParaRPr dirty="0"/>
          </a:p>
        </p:txBody>
      </p:sp>
      <p:sp>
        <p:nvSpPr>
          <p:cNvPr id="69" name="object 23"/>
          <p:cNvSpPr/>
          <p:nvPr/>
        </p:nvSpPr>
        <p:spPr>
          <a:xfrm>
            <a:off x="664425" y="1452328"/>
            <a:ext cx="552450" cy="452120"/>
          </a:xfrm>
          <a:custGeom>
            <a:avLst/>
            <a:gdLst/>
            <a:ahLst/>
            <a:cxnLst/>
            <a:rect l="l" t="t" r="r" b="b"/>
            <a:pathLst>
              <a:path w="552450" h="452119">
                <a:moveTo>
                  <a:pt x="100368" y="255447"/>
                </a:moveTo>
                <a:lnTo>
                  <a:pt x="100368" y="355815"/>
                </a:lnTo>
                <a:lnTo>
                  <a:pt x="276021" y="451675"/>
                </a:lnTo>
                <a:lnTo>
                  <a:pt x="451662" y="355815"/>
                </a:lnTo>
                <a:lnTo>
                  <a:pt x="451662" y="351307"/>
                </a:lnTo>
                <a:lnTo>
                  <a:pt x="276021" y="351307"/>
                </a:lnTo>
                <a:lnTo>
                  <a:pt x="100368" y="255447"/>
                </a:lnTo>
                <a:close/>
              </a:path>
              <a:path w="552450" h="452119">
                <a:moveTo>
                  <a:pt x="451662" y="255447"/>
                </a:moveTo>
                <a:lnTo>
                  <a:pt x="276021" y="351307"/>
                </a:lnTo>
                <a:lnTo>
                  <a:pt x="451662" y="351307"/>
                </a:lnTo>
                <a:lnTo>
                  <a:pt x="451662" y="255447"/>
                </a:lnTo>
                <a:close/>
              </a:path>
              <a:path w="552450" h="452119">
                <a:moveTo>
                  <a:pt x="552043" y="177914"/>
                </a:moveTo>
                <a:lnTo>
                  <a:pt x="501853" y="177914"/>
                </a:lnTo>
                <a:lnTo>
                  <a:pt x="501853" y="351307"/>
                </a:lnTo>
                <a:lnTo>
                  <a:pt x="552043" y="351307"/>
                </a:lnTo>
                <a:lnTo>
                  <a:pt x="552043" y="177914"/>
                </a:lnTo>
                <a:close/>
              </a:path>
              <a:path w="552450" h="452119">
                <a:moveTo>
                  <a:pt x="276021" y="0"/>
                </a:moveTo>
                <a:lnTo>
                  <a:pt x="0" y="150558"/>
                </a:lnTo>
                <a:lnTo>
                  <a:pt x="276021" y="301116"/>
                </a:lnTo>
                <a:lnTo>
                  <a:pt x="501853" y="177914"/>
                </a:lnTo>
                <a:lnTo>
                  <a:pt x="552043" y="177914"/>
                </a:lnTo>
                <a:lnTo>
                  <a:pt x="552043" y="150558"/>
                </a:lnTo>
                <a:lnTo>
                  <a:pt x="276021" y="0"/>
                </a:lnTo>
                <a:close/>
              </a:path>
            </a:pathLst>
          </a:custGeom>
          <a:solidFill>
            <a:srgbClr val="F6862C"/>
          </a:solidFill>
        </p:spPr>
        <p:txBody>
          <a:bodyPr wrap="square" lIns="0" tIns="0" rIns="0" bIns="0" rtlCol="0"/>
          <a:lstStyle/>
          <a:p>
            <a:endParaRPr dirty="0"/>
          </a:p>
        </p:txBody>
      </p:sp>
      <p:sp>
        <p:nvSpPr>
          <p:cNvPr id="70" name="object 24"/>
          <p:cNvSpPr txBox="1"/>
          <p:nvPr/>
        </p:nvSpPr>
        <p:spPr>
          <a:xfrm>
            <a:off x="1589938" y="1312938"/>
            <a:ext cx="2772410" cy="629596"/>
          </a:xfrm>
          <a:prstGeom prst="rect">
            <a:avLst/>
          </a:prstGeom>
        </p:spPr>
        <p:txBody>
          <a:bodyPr vert="horz" wrap="square" lIns="0" tIns="12065" rIns="0" bIns="0" rtlCol="0">
            <a:spAutoFit/>
          </a:bodyPr>
          <a:lstStyle/>
          <a:p>
            <a:pPr marL="389255" marR="5080" indent="-377190">
              <a:lnSpc>
                <a:spcPct val="101499"/>
              </a:lnSpc>
              <a:spcBef>
                <a:spcPts val="95"/>
              </a:spcBef>
            </a:pPr>
            <a:r>
              <a:rPr sz="2050" spc="10" dirty="0">
                <a:solidFill>
                  <a:srgbClr val="FFFFFF"/>
                </a:solidFill>
                <a:latin typeface="Avenir"/>
                <a:cs typeface="Avenir"/>
              </a:rPr>
              <a:t>3 </a:t>
            </a:r>
            <a:r>
              <a:rPr sz="2050" spc="15" dirty="0">
                <a:solidFill>
                  <a:srgbClr val="FFFFFF"/>
                </a:solidFill>
                <a:latin typeface="Avenir"/>
                <a:cs typeface="Avenir"/>
              </a:rPr>
              <a:t>+ </a:t>
            </a:r>
            <a:r>
              <a:rPr sz="2050" spc="10" dirty="0">
                <a:solidFill>
                  <a:srgbClr val="FFFFFF"/>
                </a:solidFill>
                <a:latin typeface="Avenir"/>
                <a:cs typeface="Avenir"/>
              </a:rPr>
              <a:t>3 Accelerated</a:t>
            </a:r>
            <a:r>
              <a:rPr sz="2050" spc="-114" dirty="0">
                <a:solidFill>
                  <a:srgbClr val="FFFFFF"/>
                </a:solidFill>
                <a:latin typeface="Avenir"/>
                <a:cs typeface="Avenir"/>
              </a:rPr>
              <a:t> </a:t>
            </a:r>
            <a:r>
              <a:rPr sz="2050" spc="10" dirty="0">
                <a:solidFill>
                  <a:srgbClr val="FFFFFF"/>
                </a:solidFill>
                <a:latin typeface="Avenir"/>
                <a:cs typeface="Avenir"/>
              </a:rPr>
              <a:t>Dual  </a:t>
            </a:r>
            <a:r>
              <a:rPr sz="2050" spc="5" dirty="0">
                <a:solidFill>
                  <a:srgbClr val="FFFFFF"/>
                </a:solidFill>
                <a:latin typeface="Avenir"/>
                <a:cs typeface="Avenir"/>
              </a:rPr>
              <a:t>Degree</a:t>
            </a:r>
            <a:r>
              <a:rPr sz="2050" spc="-80" dirty="0">
                <a:solidFill>
                  <a:srgbClr val="FFFFFF"/>
                </a:solidFill>
                <a:latin typeface="Avenir"/>
                <a:cs typeface="Avenir"/>
              </a:rPr>
              <a:t> </a:t>
            </a:r>
            <a:r>
              <a:rPr sz="2050" spc="5" dirty="0">
                <a:solidFill>
                  <a:srgbClr val="FFFFFF"/>
                </a:solidFill>
                <a:latin typeface="Avenir"/>
                <a:cs typeface="Avenir"/>
              </a:rPr>
              <a:t>Program</a:t>
            </a:r>
            <a:endParaRPr sz="2050" dirty="0">
              <a:latin typeface="Avenir"/>
              <a:cs typeface="Avenir"/>
            </a:endParaRPr>
          </a:p>
        </p:txBody>
      </p:sp>
      <p:sp>
        <p:nvSpPr>
          <p:cNvPr id="71" name="object 25"/>
          <p:cNvSpPr/>
          <p:nvPr/>
        </p:nvSpPr>
        <p:spPr>
          <a:xfrm>
            <a:off x="1274241" y="2634805"/>
            <a:ext cx="3267075" cy="941705"/>
          </a:xfrm>
          <a:custGeom>
            <a:avLst/>
            <a:gdLst/>
            <a:ahLst/>
            <a:cxnLst/>
            <a:rect l="l" t="t" r="r" b="b"/>
            <a:pathLst>
              <a:path w="3267075" h="941704">
                <a:moveTo>
                  <a:pt x="0" y="941311"/>
                </a:moveTo>
                <a:lnTo>
                  <a:pt x="3266770" y="941311"/>
                </a:lnTo>
                <a:lnTo>
                  <a:pt x="3266770" y="0"/>
                </a:lnTo>
                <a:lnTo>
                  <a:pt x="0" y="0"/>
                </a:lnTo>
                <a:lnTo>
                  <a:pt x="0" y="941311"/>
                </a:lnTo>
                <a:close/>
              </a:path>
            </a:pathLst>
          </a:custGeom>
          <a:solidFill>
            <a:srgbClr val="EA7025"/>
          </a:solidFill>
        </p:spPr>
        <p:txBody>
          <a:bodyPr wrap="square" lIns="0" tIns="0" rIns="0" bIns="0" rtlCol="0"/>
          <a:lstStyle/>
          <a:p>
            <a:endParaRPr dirty="0"/>
          </a:p>
        </p:txBody>
      </p:sp>
      <p:sp>
        <p:nvSpPr>
          <p:cNvPr id="72" name="object 26"/>
          <p:cNvSpPr/>
          <p:nvPr/>
        </p:nvSpPr>
        <p:spPr>
          <a:xfrm>
            <a:off x="712711" y="4283405"/>
            <a:ext cx="455930" cy="472440"/>
          </a:xfrm>
          <a:custGeom>
            <a:avLst/>
            <a:gdLst/>
            <a:ahLst/>
            <a:cxnLst/>
            <a:rect l="l" t="t" r="r" b="b"/>
            <a:pathLst>
              <a:path w="455930" h="472439">
                <a:moveTo>
                  <a:pt x="257657" y="429323"/>
                </a:moveTo>
                <a:lnTo>
                  <a:pt x="63" y="429323"/>
                </a:lnTo>
                <a:lnTo>
                  <a:pt x="63" y="472249"/>
                </a:lnTo>
                <a:lnTo>
                  <a:pt x="257657" y="472249"/>
                </a:lnTo>
                <a:lnTo>
                  <a:pt x="257657" y="429323"/>
                </a:lnTo>
                <a:close/>
              </a:path>
              <a:path w="455930" h="472439">
                <a:moveTo>
                  <a:pt x="151930" y="91084"/>
                </a:moveTo>
                <a:lnTo>
                  <a:pt x="91186" y="151764"/>
                </a:lnTo>
                <a:lnTo>
                  <a:pt x="394754" y="455358"/>
                </a:lnTo>
                <a:lnTo>
                  <a:pt x="455460" y="394652"/>
                </a:lnTo>
                <a:lnTo>
                  <a:pt x="151930" y="91084"/>
                </a:lnTo>
                <a:close/>
              </a:path>
              <a:path w="455930" h="472439">
                <a:moveTo>
                  <a:pt x="60706" y="182143"/>
                </a:moveTo>
                <a:lnTo>
                  <a:pt x="0" y="242849"/>
                </a:lnTo>
                <a:lnTo>
                  <a:pt x="121437" y="364286"/>
                </a:lnTo>
                <a:lnTo>
                  <a:pt x="182143" y="303580"/>
                </a:lnTo>
                <a:lnTo>
                  <a:pt x="60706" y="182143"/>
                </a:lnTo>
                <a:close/>
              </a:path>
              <a:path w="455930" h="472439">
                <a:moveTo>
                  <a:pt x="242989" y="0"/>
                </a:moveTo>
                <a:lnTo>
                  <a:pt x="182308" y="60667"/>
                </a:lnTo>
                <a:lnTo>
                  <a:pt x="303682" y="182168"/>
                </a:lnTo>
                <a:lnTo>
                  <a:pt x="364426" y="121411"/>
                </a:lnTo>
                <a:lnTo>
                  <a:pt x="242989" y="0"/>
                </a:lnTo>
                <a:close/>
              </a:path>
            </a:pathLst>
          </a:custGeom>
          <a:solidFill>
            <a:srgbClr val="F6862C"/>
          </a:solidFill>
        </p:spPr>
        <p:txBody>
          <a:bodyPr wrap="square" lIns="0" tIns="0" rIns="0" bIns="0" rtlCol="0"/>
          <a:lstStyle/>
          <a:p>
            <a:endParaRPr dirty="0"/>
          </a:p>
        </p:txBody>
      </p:sp>
      <p:sp>
        <p:nvSpPr>
          <p:cNvPr id="74" name="object 28"/>
          <p:cNvSpPr/>
          <p:nvPr/>
        </p:nvSpPr>
        <p:spPr>
          <a:xfrm>
            <a:off x="382545" y="2547570"/>
            <a:ext cx="1116330" cy="1116330"/>
          </a:xfrm>
          <a:custGeom>
            <a:avLst/>
            <a:gdLst/>
            <a:ahLst/>
            <a:cxnLst/>
            <a:rect l="l" t="t" r="r" b="b"/>
            <a:pathLst>
              <a:path w="1116330" h="1116329">
                <a:moveTo>
                  <a:pt x="557898" y="0"/>
                </a:move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close/>
              </a:path>
            </a:pathLst>
          </a:custGeom>
          <a:solidFill>
            <a:srgbClr val="FFFFFF"/>
          </a:solidFill>
        </p:spPr>
        <p:txBody>
          <a:bodyPr wrap="square" lIns="0" tIns="0" rIns="0" bIns="0" rtlCol="0"/>
          <a:lstStyle/>
          <a:p>
            <a:endParaRPr dirty="0"/>
          </a:p>
        </p:txBody>
      </p:sp>
      <p:sp>
        <p:nvSpPr>
          <p:cNvPr id="75" name="object 29"/>
          <p:cNvSpPr/>
          <p:nvPr/>
        </p:nvSpPr>
        <p:spPr>
          <a:xfrm>
            <a:off x="382545" y="2547570"/>
            <a:ext cx="1116330" cy="1116330"/>
          </a:xfrm>
          <a:custGeom>
            <a:avLst/>
            <a:gdLst/>
            <a:ahLst/>
            <a:cxnLst/>
            <a:rect l="l" t="t" r="r" b="b"/>
            <a:pathLst>
              <a:path w="1116330" h="1116329">
                <a:moveTo>
                  <a:pt x="557898" y="1115783"/>
                </a:moveTo>
                <a:lnTo>
                  <a:pt x="606035" y="1113736"/>
                </a:lnTo>
                <a:lnTo>
                  <a:pt x="653035" y="1107704"/>
                </a:lnTo>
                <a:lnTo>
                  <a:pt x="698731" y="1097857"/>
                </a:lnTo>
                <a:lnTo>
                  <a:pt x="742954" y="1084360"/>
                </a:lnTo>
                <a:lnTo>
                  <a:pt x="785539" y="1067382"/>
                </a:lnTo>
                <a:lnTo>
                  <a:pt x="826316" y="1047091"/>
                </a:lnTo>
                <a:lnTo>
                  <a:pt x="865119" y="1023652"/>
                </a:lnTo>
                <a:lnTo>
                  <a:pt x="901780" y="997235"/>
                </a:lnTo>
                <a:lnTo>
                  <a:pt x="936132" y="968005"/>
                </a:lnTo>
                <a:lnTo>
                  <a:pt x="968007" y="936131"/>
                </a:lnTo>
                <a:lnTo>
                  <a:pt x="997238" y="901781"/>
                </a:lnTo>
                <a:lnTo>
                  <a:pt x="1023658" y="865121"/>
                </a:lnTo>
                <a:lnTo>
                  <a:pt x="1047098" y="826319"/>
                </a:lnTo>
                <a:lnTo>
                  <a:pt x="1067391" y="785542"/>
                </a:lnTo>
                <a:lnTo>
                  <a:pt x="1084370" y="742958"/>
                </a:lnTo>
                <a:lnTo>
                  <a:pt x="1097868" y="698734"/>
                </a:lnTo>
                <a:lnTo>
                  <a:pt x="1107716" y="653038"/>
                </a:lnTo>
                <a:lnTo>
                  <a:pt x="1113748" y="606037"/>
                </a:lnTo>
                <a:lnTo>
                  <a:pt x="1115796" y="557898"/>
                </a:lnTo>
                <a:lnTo>
                  <a:pt x="1113748" y="509761"/>
                </a:lnTo>
                <a:lnTo>
                  <a:pt x="1107716" y="462761"/>
                </a:lnTo>
                <a:lnTo>
                  <a:pt x="1097868" y="417065"/>
                </a:lnTo>
                <a:lnTo>
                  <a:pt x="1084370" y="372841"/>
                </a:lnTo>
                <a:lnTo>
                  <a:pt x="1067391" y="330257"/>
                </a:lnTo>
                <a:lnTo>
                  <a:pt x="1047098" y="289480"/>
                </a:lnTo>
                <a:lnTo>
                  <a:pt x="1023658" y="250677"/>
                </a:lnTo>
                <a:lnTo>
                  <a:pt x="997238" y="214015"/>
                </a:lnTo>
                <a:lnTo>
                  <a:pt x="968007" y="179663"/>
                </a:lnTo>
                <a:lnTo>
                  <a:pt x="936132" y="147788"/>
                </a:lnTo>
                <a:lnTo>
                  <a:pt x="901780" y="118557"/>
                </a:lnTo>
                <a:lnTo>
                  <a:pt x="865119" y="92138"/>
                </a:lnTo>
                <a:lnTo>
                  <a:pt x="826316" y="68698"/>
                </a:lnTo>
                <a:lnTo>
                  <a:pt x="785539" y="48405"/>
                </a:lnTo>
                <a:lnTo>
                  <a:pt x="742954" y="31425"/>
                </a:lnTo>
                <a:lnTo>
                  <a:pt x="698731" y="17928"/>
                </a:lnTo>
                <a:lnTo>
                  <a:pt x="653035" y="8079"/>
                </a:lnTo>
                <a:lnTo>
                  <a:pt x="606035" y="2047"/>
                </a:lnTo>
                <a:lnTo>
                  <a:pt x="557898" y="0"/>
                </a:lnTo>
                <a:lnTo>
                  <a:pt x="509761" y="2047"/>
                </a:lnTo>
                <a:lnTo>
                  <a:pt x="462761" y="8079"/>
                </a:lnTo>
                <a:lnTo>
                  <a:pt x="417065" y="17928"/>
                </a:lnTo>
                <a:lnTo>
                  <a:pt x="372841" y="31425"/>
                </a:lnTo>
                <a:lnTo>
                  <a:pt x="330257" y="48405"/>
                </a:lnTo>
                <a:lnTo>
                  <a:pt x="289480" y="68698"/>
                </a:lnTo>
                <a:lnTo>
                  <a:pt x="250677" y="92138"/>
                </a:lnTo>
                <a:lnTo>
                  <a:pt x="214015" y="118557"/>
                </a:lnTo>
                <a:lnTo>
                  <a:pt x="179663" y="147788"/>
                </a:lnTo>
                <a:lnTo>
                  <a:pt x="147788" y="179663"/>
                </a:lnTo>
                <a:lnTo>
                  <a:pt x="118557" y="214015"/>
                </a:lnTo>
                <a:lnTo>
                  <a:pt x="92138" y="250677"/>
                </a:lnTo>
                <a:lnTo>
                  <a:pt x="68698" y="289480"/>
                </a:lnTo>
                <a:lnTo>
                  <a:pt x="48405" y="330257"/>
                </a:lnTo>
                <a:lnTo>
                  <a:pt x="31425" y="372841"/>
                </a:lnTo>
                <a:lnTo>
                  <a:pt x="17928" y="417065"/>
                </a:lnTo>
                <a:lnTo>
                  <a:pt x="8079" y="462761"/>
                </a:lnTo>
                <a:lnTo>
                  <a:pt x="2047" y="509761"/>
                </a:lnTo>
                <a:lnTo>
                  <a:pt x="0" y="557898"/>
                </a:lnTo>
                <a:lnTo>
                  <a:pt x="2047" y="606037"/>
                </a:lnTo>
                <a:lnTo>
                  <a:pt x="8079" y="653038"/>
                </a:lnTo>
                <a:lnTo>
                  <a:pt x="17928" y="698734"/>
                </a:lnTo>
                <a:lnTo>
                  <a:pt x="31425" y="742958"/>
                </a:lnTo>
                <a:lnTo>
                  <a:pt x="48405" y="785542"/>
                </a:lnTo>
                <a:lnTo>
                  <a:pt x="68698" y="826319"/>
                </a:lnTo>
                <a:lnTo>
                  <a:pt x="92138" y="865121"/>
                </a:lnTo>
                <a:lnTo>
                  <a:pt x="118557" y="901781"/>
                </a:lnTo>
                <a:lnTo>
                  <a:pt x="147788" y="936131"/>
                </a:lnTo>
                <a:lnTo>
                  <a:pt x="179663" y="968005"/>
                </a:lnTo>
                <a:lnTo>
                  <a:pt x="214015" y="997235"/>
                </a:lnTo>
                <a:lnTo>
                  <a:pt x="250677" y="1023652"/>
                </a:lnTo>
                <a:lnTo>
                  <a:pt x="289480" y="1047091"/>
                </a:lnTo>
                <a:lnTo>
                  <a:pt x="330257" y="1067382"/>
                </a:lnTo>
                <a:lnTo>
                  <a:pt x="372841" y="1084360"/>
                </a:lnTo>
                <a:lnTo>
                  <a:pt x="417065" y="1097857"/>
                </a:lnTo>
                <a:lnTo>
                  <a:pt x="462761" y="1107704"/>
                </a:lnTo>
                <a:lnTo>
                  <a:pt x="509761" y="1113736"/>
                </a:lnTo>
                <a:lnTo>
                  <a:pt x="557898" y="1115783"/>
                </a:lnTo>
                <a:close/>
              </a:path>
            </a:pathLst>
          </a:custGeom>
          <a:ln w="79298">
            <a:solidFill>
              <a:srgbClr val="EA7025"/>
            </a:solidFill>
          </a:ln>
        </p:spPr>
        <p:txBody>
          <a:bodyPr wrap="square" lIns="0" tIns="0" rIns="0" bIns="0" rtlCol="0"/>
          <a:lstStyle/>
          <a:p>
            <a:endParaRPr dirty="0"/>
          </a:p>
        </p:txBody>
      </p:sp>
      <p:sp>
        <p:nvSpPr>
          <p:cNvPr id="76" name="object 30"/>
          <p:cNvSpPr/>
          <p:nvPr/>
        </p:nvSpPr>
        <p:spPr>
          <a:xfrm>
            <a:off x="736511" y="2866847"/>
            <a:ext cx="408305" cy="450850"/>
          </a:xfrm>
          <a:custGeom>
            <a:avLst/>
            <a:gdLst/>
            <a:ahLst/>
            <a:cxnLst/>
            <a:rect l="l" t="t" r="r" b="b"/>
            <a:pathLst>
              <a:path w="408305" h="450850">
                <a:moveTo>
                  <a:pt x="107340" y="193192"/>
                </a:moveTo>
                <a:lnTo>
                  <a:pt x="42938" y="193192"/>
                </a:lnTo>
                <a:lnTo>
                  <a:pt x="42938" y="343458"/>
                </a:lnTo>
                <a:lnTo>
                  <a:pt x="107340" y="343458"/>
                </a:lnTo>
                <a:lnTo>
                  <a:pt x="107340" y="193192"/>
                </a:lnTo>
                <a:close/>
              </a:path>
              <a:path w="408305" h="450850">
                <a:moveTo>
                  <a:pt x="236131" y="193192"/>
                </a:moveTo>
                <a:lnTo>
                  <a:pt x="171729" y="193192"/>
                </a:lnTo>
                <a:lnTo>
                  <a:pt x="171729" y="343458"/>
                </a:lnTo>
                <a:lnTo>
                  <a:pt x="236131" y="343458"/>
                </a:lnTo>
                <a:lnTo>
                  <a:pt x="236131" y="193192"/>
                </a:lnTo>
                <a:close/>
              </a:path>
              <a:path w="408305" h="450850">
                <a:moveTo>
                  <a:pt x="407860" y="386384"/>
                </a:moveTo>
                <a:lnTo>
                  <a:pt x="0" y="386384"/>
                </a:lnTo>
                <a:lnTo>
                  <a:pt x="0" y="450786"/>
                </a:lnTo>
                <a:lnTo>
                  <a:pt x="407860" y="450786"/>
                </a:lnTo>
                <a:lnTo>
                  <a:pt x="407860" y="386384"/>
                </a:lnTo>
                <a:close/>
              </a:path>
              <a:path w="408305" h="450850">
                <a:moveTo>
                  <a:pt x="364934" y="193192"/>
                </a:moveTo>
                <a:lnTo>
                  <a:pt x="300532" y="193192"/>
                </a:lnTo>
                <a:lnTo>
                  <a:pt x="300532" y="343458"/>
                </a:lnTo>
                <a:lnTo>
                  <a:pt x="364934" y="343458"/>
                </a:lnTo>
                <a:lnTo>
                  <a:pt x="364934" y="193192"/>
                </a:lnTo>
                <a:close/>
              </a:path>
              <a:path w="408305" h="450850">
                <a:moveTo>
                  <a:pt x="203936" y="0"/>
                </a:moveTo>
                <a:lnTo>
                  <a:pt x="0" y="107340"/>
                </a:lnTo>
                <a:lnTo>
                  <a:pt x="0" y="150266"/>
                </a:lnTo>
                <a:lnTo>
                  <a:pt x="407860" y="150266"/>
                </a:lnTo>
                <a:lnTo>
                  <a:pt x="407860" y="107340"/>
                </a:lnTo>
                <a:lnTo>
                  <a:pt x="203936" y="0"/>
                </a:lnTo>
                <a:close/>
              </a:path>
            </a:pathLst>
          </a:custGeom>
          <a:solidFill>
            <a:srgbClr val="F6862C"/>
          </a:solidFill>
        </p:spPr>
        <p:txBody>
          <a:bodyPr wrap="square" lIns="0" tIns="0" rIns="0" bIns="0" rtlCol="0"/>
          <a:lstStyle/>
          <a:p>
            <a:endParaRPr dirty="0"/>
          </a:p>
        </p:txBody>
      </p:sp>
      <p:sp>
        <p:nvSpPr>
          <p:cNvPr id="77" name="object 31"/>
          <p:cNvSpPr/>
          <p:nvPr/>
        </p:nvSpPr>
        <p:spPr>
          <a:xfrm>
            <a:off x="1703628" y="342900"/>
            <a:ext cx="6651155" cy="599287"/>
          </a:xfrm>
          <a:prstGeom prst="rect">
            <a:avLst/>
          </a:prstGeom>
          <a:blipFill>
            <a:blip r:embed="rId4" cstate="print"/>
            <a:stretch>
              <a:fillRect/>
            </a:stretch>
          </a:blipFill>
        </p:spPr>
        <p:txBody>
          <a:bodyPr wrap="square" lIns="0" tIns="0" rIns="0" bIns="0" rtlCol="0"/>
          <a:lstStyle/>
          <a:p>
            <a:endParaRPr dirty="0"/>
          </a:p>
        </p:txBody>
      </p:sp>
      <p:sp>
        <p:nvSpPr>
          <p:cNvPr id="78" name="object 32"/>
          <p:cNvSpPr txBox="1">
            <a:spLocks noGrp="1"/>
          </p:cNvSpPr>
          <p:nvPr>
            <p:ph type="title"/>
          </p:nvPr>
        </p:nvSpPr>
        <p:spPr>
          <a:xfrm>
            <a:off x="2351405" y="449411"/>
            <a:ext cx="5355590" cy="391160"/>
          </a:xfrm>
          <a:prstGeom prst="rect">
            <a:avLst/>
          </a:prstGeom>
        </p:spPr>
        <p:txBody>
          <a:bodyPr vert="horz" wrap="square" lIns="0" tIns="12700" rIns="0" bIns="0" rtlCol="0">
            <a:spAutoFit/>
          </a:bodyPr>
          <a:lstStyle/>
          <a:p>
            <a:pPr marL="12700">
              <a:lnSpc>
                <a:spcPct val="100000"/>
              </a:lnSpc>
              <a:spcBef>
                <a:spcPts val="100"/>
              </a:spcBef>
            </a:pPr>
            <a:r>
              <a:rPr dirty="0"/>
              <a:t>Norman Adrian Wiggins School of</a:t>
            </a:r>
            <a:r>
              <a:rPr spc="-100" dirty="0"/>
              <a:t> </a:t>
            </a:r>
            <a:r>
              <a:rPr dirty="0"/>
              <a:t>Law</a:t>
            </a:r>
          </a:p>
        </p:txBody>
      </p:sp>
      <p:sp>
        <p:nvSpPr>
          <p:cNvPr id="79" name="object 13"/>
          <p:cNvSpPr txBox="1"/>
          <p:nvPr/>
        </p:nvSpPr>
        <p:spPr>
          <a:xfrm>
            <a:off x="1642041" y="2756415"/>
            <a:ext cx="2643542" cy="682110"/>
          </a:xfrm>
          <a:prstGeom prst="rect">
            <a:avLst/>
          </a:prstGeom>
        </p:spPr>
        <p:txBody>
          <a:bodyPr vert="horz" wrap="square" lIns="0" tIns="44450" rIns="0" bIns="0" rtlCol="0">
            <a:spAutoFit/>
          </a:bodyPr>
          <a:lstStyle/>
          <a:p>
            <a:pPr marL="12700" marR="5080" indent="15875" algn="ctr">
              <a:lnSpc>
                <a:spcPct val="101499"/>
              </a:lnSpc>
              <a:spcBef>
                <a:spcPts val="95"/>
              </a:spcBef>
            </a:pPr>
            <a:r>
              <a:rPr lang="en-US" sz="2050" spc="-60" dirty="0">
                <a:solidFill>
                  <a:srgbClr val="FFFFFF"/>
                </a:solidFill>
                <a:latin typeface="Avenir"/>
                <a:cs typeface="Avenir"/>
              </a:rPr>
              <a:t>Top </a:t>
            </a:r>
            <a:r>
              <a:rPr lang="en-US" sz="2050" spc="10" dirty="0">
                <a:solidFill>
                  <a:srgbClr val="FFFFFF"/>
                </a:solidFill>
                <a:latin typeface="Avenir"/>
                <a:cs typeface="Avenir"/>
              </a:rPr>
              <a:t>bar passage </a:t>
            </a:r>
            <a:r>
              <a:rPr lang="en-US" sz="2050" spc="5" dirty="0">
                <a:solidFill>
                  <a:srgbClr val="FFFFFF"/>
                </a:solidFill>
                <a:latin typeface="Avenir"/>
                <a:cs typeface="Avenir"/>
              </a:rPr>
              <a:t>rate  of all </a:t>
            </a:r>
            <a:r>
              <a:rPr lang="en-US" sz="2050" spc="15" dirty="0">
                <a:solidFill>
                  <a:srgbClr val="FFFFFF"/>
                </a:solidFill>
                <a:latin typeface="Avenir"/>
                <a:cs typeface="Avenir"/>
              </a:rPr>
              <a:t>NC </a:t>
            </a:r>
            <a:r>
              <a:rPr lang="en-US" sz="2050" spc="10" dirty="0">
                <a:solidFill>
                  <a:srgbClr val="FFFFFF"/>
                </a:solidFill>
                <a:latin typeface="Avenir"/>
                <a:cs typeface="Avenir"/>
              </a:rPr>
              <a:t>law</a:t>
            </a:r>
            <a:r>
              <a:rPr lang="en-US" sz="2050" spc="-70" dirty="0">
                <a:solidFill>
                  <a:srgbClr val="FFFFFF"/>
                </a:solidFill>
                <a:latin typeface="Avenir"/>
                <a:cs typeface="Avenir"/>
              </a:rPr>
              <a:t> </a:t>
            </a:r>
            <a:r>
              <a:rPr lang="en-US" sz="2050" spc="5" dirty="0">
                <a:solidFill>
                  <a:srgbClr val="FFFFFF"/>
                </a:solidFill>
                <a:latin typeface="Avenir"/>
                <a:cs typeface="Avenir"/>
              </a:rPr>
              <a:t>schools</a:t>
            </a:r>
            <a:endParaRPr lang="en-US" sz="2050" dirty="0">
              <a:latin typeface="Avenir"/>
              <a:cs typeface="Avenir"/>
            </a:endParaRPr>
          </a:p>
        </p:txBody>
      </p:sp>
      <p:sp>
        <p:nvSpPr>
          <p:cNvPr id="80" name="object 13"/>
          <p:cNvSpPr txBox="1"/>
          <p:nvPr/>
        </p:nvSpPr>
        <p:spPr>
          <a:xfrm>
            <a:off x="1641684" y="4171969"/>
            <a:ext cx="2643542" cy="682110"/>
          </a:xfrm>
          <a:prstGeom prst="rect">
            <a:avLst/>
          </a:prstGeom>
        </p:spPr>
        <p:txBody>
          <a:bodyPr vert="horz" wrap="square" lIns="0" tIns="44450" rIns="0" bIns="0" rtlCol="0">
            <a:spAutoFit/>
          </a:bodyPr>
          <a:lstStyle/>
          <a:p>
            <a:pPr marL="12700" marR="5080" algn="ctr">
              <a:lnSpc>
                <a:spcPct val="101499"/>
              </a:lnSpc>
            </a:pPr>
            <a:r>
              <a:rPr lang="en-US" sz="2050" spc="5" dirty="0">
                <a:solidFill>
                  <a:srgbClr val="FFFFFF"/>
                </a:solidFill>
                <a:latin typeface="Avenir"/>
                <a:cs typeface="Avenir"/>
              </a:rPr>
              <a:t>Nationally</a:t>
            </a:r>
            <a:r>
              <a:rPr lang="en-US" sz="2050" spc="-35" dirty="0">
                <a:solidFill>
                  <a:srgbClr val="FFFFFF"/>
                </a:solidFill>
                <a:latin typeface="Avenir"/>
                <a:cs typeface="Avenir"/>
              </a:rPr>
              <a:t> </a:t>
            </a:r>
            <a:r>
              <a:rPr lang="en-US" sz="2050" spc="5" dirty="0">
                <a:solidFill>
                  <a:srgbClr val="FFFFFF"/>
                </a:solidFill>
                <a:latin typeface="Avenir"/>
                <a:cs typeface="Avenir"/>
              </a:rPr>
              <a:t>recognized </a:t>
            </a:r>
            <a:r>
              <a:rPr lang="en-US" sz="2050" spc="0" dirty="0">
                <a:solidFill>
                  <a:srgbClr val="FFFFFF"/>
                </a:solidFill>
                <a:latin typeface="Avenir"/>
                <a:cs typeface="Avenir"/>
              </a:rPr>
              <a:t> </a:t>
            </a:r>
            <a:r>
              <a:rPr lang="en-US" sz="2050" spc="10" dirty="0">
                <a:solidFill>
                  <a:srgbClr val="FFFFFF"/>
                </a:solidFill>
                <a:latin typeface="Avenir"/>
                <a:cs typeface="Avenir"/>
              </a:rPr>
              <a:t>Mock </a:t>
            </a:r>
            <a:r>
              <a:rPr lang="en-US" sz="2050" spc="-30" dirty="0">
                <a:solidFill>
                  <a:srgbClr val="FFFFFF"/>
                </a:solidFill>
                <a:latin typeface="Avenir"/>
                <a:cs typeface="Avenir"/>
              </a:rPr>
              <a:t>Trial</a:t>
            </a:r>
            <a:r>
              <a:rPr lang="en-US" sz="2050" spc="-60" dirty="0">
                <a:solidFill>
                  <a:srgbClr val="FFFFFF"/>
                </a:solidFill>
                <a:latin typeface="Avenir"/>
                <a:cs typeface="Avenir"/>
              </a:rPr>
              <a:t> </a:t>
            </a:r>
            <a:r>
              <a:rPr lang="en-US" sz="2050" spc="10" dirty="0">
                <a:solidFill>
                  <a:srgbClr val="FFFFFF"/>
                </a:solidFill>
                <a:latin typeface="Avenir"/>
                <a:cs typeface="Avenir"/>
              </a:rPr>
              <a:t>team</a:t>
            </a:r>
            <a:endParaRPr lang="en-US" sz="2050" dirty="0">
              <a:latin typeface="Avenir"/>
              <a:cs typeface="Avenir"/>
            </a:endParaRPr>
          </a:p>
        </p:txBody>
      </p:sp>
      <p:sp>
        <p:nvSpPr>
          <p:cNvPr id="81" name="object 13"/>
          <p:cNvSpPr txBox="1"/>
          <p:nvPr/>
        </p:nvSpPr>
        <p:spPr>
          <a:xfrm>
            <a:off x="6760483" y="4171969"/>
            <a:ext cx="2643542" cy="682110"/>
          </a:xfrm>
          <a:prstGeom prst="rect">
            <a:avLst/>
          </a:prstGeom>
        </p:spPr>
        <p:txBody>
          <a:bodyPr vert="horz" wrap="square" lIns="0" tIns="44450" rIns="0" bIns="0" rtlCol="0">
            <a:spAutoFit/>
          </a:bodyPr>
          <a:lstStyle/>
          <a:p>
            <a:pPr marL="12700" marR="5080" indent="-635" algn="ctr">
              <a:lnSpc>
                <a:spcPct val="101499"/>
              </a:lnSpc>
            </a:pPr>
            <a:r>
              <a:rPr lang="en-US" sz="2050" spc="10" dirty="0">
                <a:solidFill>
                  <a:srgbClr val="FFFFFF"/>
                </a:solidFill>
                <a:latin typeface="Avenir"/>
                <a:cs typeface="Avenir"/>
              </a:rPr>
              <a:t>Extensive  </a:t>
            </a:r>
          </a:p>
          <a:p>
            <a:pPr marL="12700" marR="5080" indent="-635" algn="ctr">
              <a:lnSpc>
                <a:spcPct val="101499"/>
              </a:lnSpc>
            </a:pPr>
            <a:r>
              <a:rPr lang="en-US" sz="2050" spc="10" dirty="0">
                <a:solidFill>
                  <a:srgbClr val="FFFFFF"/>
                </a:solidFill>
                <a:latin typeface="Avenir"/>
                <a:cs typeface="Avenir"/>
              </a:rPr>
              <a:t>alumni</a:t>
            </a:r>
            <a:r>
              <a:rPr lang="en-US" sz="2050" spc="-85" dirty="0">
                <a:solidFill>
                  <a:srgbClr val="FFFFFF"/>
                </a:solidFill>
                <a:latin typeface="Avenir"/>
                <a:cs typeface="Avenir"/>
              </a:rPr>
              <a:t> </a:t>
            </a:r>
            <a:r>
              <a:rPr lang="en-US" sz="2050" spc="10" dirty="0">
                <a:solidFill>
                  <a:srgbClr val="FFFFFF"/>
                </a:solidFill>
                <a:latin typeface="Avenir"/>
                <a:cs typeface="Avenir"/>
              </a:rPr>
              <a:t>network</a:t>
            </a:r>
            <a:endParaRPr lang="en-US" sz="2050" dirty="0">
              <a:latin typeface="Avenir"/>
              <a:cs typeface="Avenir"/>
            </a:endParaRPr>
          </a:p>
        </p:txBody>
      </p:sp>
      <p:sp>
        <p:nvSpPr>
          <p:cNvPr id="82" name="object 13"/>
          <p:cNvSpPr txBox="1"/>
          <p:nvPr/>
        </p:nvSpPr>
        <p:spPr>
          <a:xfrm>
            <a:off x="6760483" y="2762373"/>
            <a:ext cx="2643542" cy="682110"/>
          </a:xfrm>
          <a:prstGeom prst="rect">
            <a:avLst/>
          </a:prstGeom>
        </p:spPr>
        <p:txBody>
          <a:bodyPr vert="horz" wrap="square" lIns="0" tIns="44450" rIns="0" bIns="0" rtlCol="0">
            <a:spAutoFit/>
          </a:bodyPr>
          <a:lstStyle/>
          <a:p>
            <a:pPr marL="146685" marR="139065" algn="ctr">
              <a:lnSpc>
                <a:spcPct val="101499"/>
              </a:lnSpc>
              <a:spcBef>
                <a:spcPts val="95"/>
              </a:spcBef>
            </a:pPr>
            <a:r>
              <a:rPr lang="en-US" sz="2050" spc="5" dirty="0">
                <a:solidFill>
                  <a:srgbClr val="FFFFFF"/>
                </a:solidFill>
                <a:latin typeface="Avenir"/>
                <a:cs typeface="Avenir"/>
              </a:rPr>
              <a:t>$10,000/year  scholarship</a:t>
            </a:r>
            <a:endParaRPr lang="en-US" sz="2050" dirty="0">
              <a:latin typeface="Avenir"/>
              <a:cs typeface="Avenir"/>
            </a:endParaRPr>
          </a:p>
        </p:txBody>
      </p:sp>
    </p:spTree>
    <p:extLst>
      <p:ext uri="{BB962C8B-B14F-4D97-AF65-F5344CB8AC3E}">
        <p14:creationId xmlns:p14="http://schemas.microsoft.com/office/powerpoint/2010/main" val="37802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p:nvPr/>
        </p:nvSpPr>
        <p:spPr>
          <a:xfrm>
            <a:off x="348691" y="342900"/>
            <a:ext cx="4602022" cy="856880"/>
          </a:xfrm>
          <a:custGeom>
            <a:avLst/>
            <a:gdLst/>
            <a:ahLst/>
            <a:cxnLst/>
            <a:rect l="l" t="t" r="r" b="b"/>
            <a:pathLst>
              <a:path w="4082415" h="887094">
                <a:moveTo>
                  <a:pt x="0" y="886968"/>
                </a:moveTo>
                <a:lnTo>
                  <a:pt x="4082148" y="886968"/>
                </a:lnTo>
                <a:lnTo>
                  <a:pt x="4082148" y="0"/>
                </a:lnTo>
                <a:lnTo>
                  <a:pt x="0" y="0"/>
                </a:lnTo>
                <a:lnTo>
                  <a:pt x="0" y="886968"/>
                </a:lnTo>
                <a:close/>
              </a:path>
            </a:pathLst>
          </a:custGeom>
          <a:solidFill>
            <a:schemeClr val="tx1"/>
          </a:solidFill>
        </p:spPr>
        <p:txBody>
          <a:bodyPr wrap="square" lIns="0" tIns="0" rIns="0" bIns="0" rtlCol="0"/>
          <a:lstStyle/>
          <a:p>
            <a:endParaRPr dirty="0"/>
          </a:p>
        </p:txBody>
      </p:sp>
      <p:sp>
        <p:nvSpPr>
          <p:cNvPr id="18" name="object 2"/>
          <p:cNvSpPr/>
          <p:nvPr/>
        </p:nvSpPr>
        <p:spPr>
          <a:xfrm>
            <a:off x="338327" y="1352181"/>
            <a:ext cx="4612386" cy="1400543"/>
          </a:xfrm>
          <a:prstGeom prst="rect">
            <a:avLst/>
          </a:prstGeom>
          <a:blipFill>
            <a:blip r:embed="rId3" cstate="print"/>
            <a:stretch>
              <a:fillRect/>
            </a:stretch>
          </a:blipFill>
        </p:spPr>
        <p:txBody>
          <a:bodyPr wrap="square" lIns="0" tIns="0" rIns="0" bIns="0" rtlCol="0"/>
          <a:lstStyle/>
          <a:p>
            <a:endParaRPr dirty="0"/>
          </a:p>
        </p:txBody>
      </p:sp>
      <p:sp>
        <p:nvSpPr>
          <p:cNvPr id="19" name="object 3"/>
          <p:cNvSpPr/>
          <p:nvPr/>
        </p:nvSpPr>
        <p:spPr>
          <a:xfrm>
            <a:off x="348691" y="2905125"/>
            <a:ext cx="4612398" cy="2409825"/>
          </a:xfrm>
          <a:prstGeom prst="rect">
            <a:avLst/>
          </a:prstGeom>
          <a:blipFill>
            <a:blip r:embed="rId4" cstate="print"/>
            <a:stretch>
              <a:fillRect/>
            </a:stretch>
          </a:blipFill>
        </p:spPr>
        <p:txBody>
          <a:bodyPr wrap="square" lIns="0" tIns="0" rIns="0" bIns="0" rtlCol="0"/>
          <a:lstStyle/>
          <a:p>
            <a:endParaRPr dirty="0"/>
          </a:p>
        </p:txBody>
      </p:sp>
      <p:sp>
        <p:nvSpPr>
          <p:cNvPr id="20" name="object 4"/>
          <p:cNvSpPr/>
          <p:nvPr/>
        </p:nvSpPr>
        <p:spPr>
          <a:xfrm>
            <a:off x="5102352" y="2905125"/>
            <a:ext cx="4612386" cy="2409825"/>
          </a:xfrm>
          <a:prstGeom prst="rect">
            <a:avLst/>
          </a:prstGeom>
          <a:blipFill>
            <a:blip r:embed="rId5" cstate="print"/>
            <a:stretch>
              <a:fillRect/>
            </a:stretch>
          </a:blipFill>
        </p:spPr>
        <p:txBody>
          <a:bodyPr wrap="square" lIns="0" tIns="0" rIns="0" bIns="0" rtlCol="0"/>
          <a:lstStyle/>
          <a:p>
            <a:endParaRPr dirty="0"/>
          </a:p>
        </p:txBody>
      </p:sp>
      <p:sp>
        <p:nvSpPr>
          <p:cNvPr id="22" name="object 6"/>
          <p:cNvSpPr txBox="1"/>
          <p:nvPr/>
        </p:nvSpPr>
        <p:spPr>
          <a:xfrm>
            <a:off x="813906" y="1570291"/>
            <a:ext cx="2691765" cy="93980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000" spc="-25" dirty="0">
                <a:solidFill>
                  <a:srgbClr val="FFFFFF"/>
                </a:solidFill>
                <a:latin typeface="Avenir"/>
                <a:cs typeface="Avenir"/>
              </a:rPr>
              <a:t>First-Year</a:t>
            </a:r>
            <a:r>
              <a:rPr sz="2000" spc="-75" dirty="0">
                <a:solidFill>
                  <a:srgbClr val="FFFFFF"/>
                </a:solidFill>
                <a:latin typeface="Avenir"/>
                <a:cs typeface="Avenir"/>
              </a:rPr>
              <a:t> </a:t>
            </a:r>
            <a:r>
              <a:rPr sz="2000" dirty="0">
                <a:solidFill>
                  <a:srgbClr val="FFFFFF"/>
                </a:solidFill>
                <a:latin typeface="Avenir"/>
                <a:cs typeface="Avenir"/>
              </a:rPr>
              <a:t>Experience</a:t>
            </a:r>
            <a:endParaRPr sz="2000" dirty="0">
              <a:latin typeface="Avenir"/>
              <a:cs typeface="Avenir"/>
            </a:endParaRPr>
          </a:p>
          <a:p>
            <a:pPr marL="241300" marR="70485" indent="-228600">
              <a:lnSpc>
                <a:spcPct val="100000"/>
              </a:lnSpc>
              <a:buChar char="•"/>
              <a:tabLst>
                <a:tab pos="241300" algn="l"/>
              </a:tabLst>
            </a:pPr>
            <a:r>
              <a:rPr sz="2000" spc="-10" dirty="0">
                <a:solidFill>
                  <a:srgbClr val="FFFFFF"/>
                </a:solidFill>
                <a:latin typeface="Avenir"/>
                <a:cs typeface="Avenir"/>
              </a:rPr>
              <a:t>Career</a:t>
            </a:r>
            <a:r>
              <a:rPr sz="2000" spc="-80" dirty="0">
                <a:solidFill>
                  <a:srgbClr val="FFFFFF"/>
                </a:solidFill>
                <a:latin typeface="Avenir"/>
                <a:cs typeface="Avenir"/>
              </a:rPr>
              <a:t> </a:t>
            </a:r>
            <a:r>
              <a:rPr lang="en-US" sz="2000" dirty="0">
                <a:solidFill>
                  <a:srgbClr val="FFFFFF"/>
                </a:solidFill>
                <a:latin typeface="Avenir"/>
                <a:cs typeface="Avenir"/>
              </a:rPr>
              <a:t>D</a:t>
            </a:r>
            <a:r>
              <a:rPr sz="2000" dirty="0">
                <a:solidFill>
                  <a:srgbClr val="FFFFFF"/>
                </a:solidFill>
                <a:latin typeface="Avenir"/>
                <a:cs typeface="Avenir"/>
              </a:rPr>
              <a:t>evelopment  and </a:t>
            </a:r>
            <a:r>
              <a:rPr lang="en-US" sz="2000" spc="-10" dirty="0">
                <a:solidFill>
                  <a:srgbClr val="FFFFFF"/>
                </a:solidFill>
                <a:latin typeface="Avenir"/>
                <a:cs typeface="Avenir"/>
              </a:rPr>
              <a:t>C</a:t>
            </a:r>
            <a:r>
              <a:rPr sz="2000" spc="-10" dirty="0">
                <a:solidFill>
                  <a:srgbClr val="FFFFFF"/>
                </a:solidFill>
                <a:latin typeface="Avenir"/>
                <a:cs typeface="Avenir"/>
              </a:rPr>
              <a:t>areer</a:t>
            </a:r>
            <a:r>
              <a:rPr sz="2000" spc="-80" dirty="0">
                <a:solidFill>
                  <a:srgbClr val="FFFFFF"/>
                </a:solidFill>
                <a:latin typeface="Avenir"/>
                <a:cs typeface="Avenir"/>
              </a:rPr>
              <a:t> </a:t>
            </a:r>
            <a:r>
              <a:rPr lang="en-US" sz="2000" dirty="0">
                <a:solidFill>
                  <a:srgbClr val="FFFFFF"/>
                </a:solidFill>
                <a:latin typeface="Avenir"/>
                <a:cs typeface="Avenir"/>
              </a:rPr>
              <a:t>F</a:t>
            </a:r>
            <a:r>
              <a:rPr sz="2000" dirty="0">
                <a:solidFill>
                  <a:srgbClr val="FFFFFF"/>
                </a:solidFill>
                <a:latin typeface="Avenir"/>
                <a:cs typeface="Avenir"/>
              </a:rPr>
              <a:t>airs</a:t>
            </a:r>
            <a:endParaRPr sz="2000" dirty="0">
              <a:latin typeface="Avenir"/>
              <a:cs typeface="Avenir"/>
            </a:endParaRPr>
          </a:p>
        </p:txBody>
      </p:sp>
      <p:sp>
        <p:nvSpPr>
          <p:cNvPr id="23" name="object 7"/>
          <p:cNvSpPr txBox="1"/>
          <p:nvPr/>
        </p:nvSpPr>
        <p:spPr>
          <a:xfrm>
            <a:off x="5577930" y="3610439"/>
            <a:ext cx="3488690" cy="124393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000" dirty="0">
                <a:solidFill>
                  <a:srgbClr val="FFFFFF"/>
                </a:solidFill>
                <a:latin typeface="Avenir"/>
                <a:cs typeface="Avenir"/>
              </a:rPr>
              <a:t>Counseling</a:t>
            </a:r>
            <a:r>
              <a:rPr sz="2000" spc="-100" dirty="0">
                <a:solidFill>
                  <a:srgbClr val="FFFFFF"/>
                </a:solidFill>
                <a:latin typeface="Avenir"/>
                <a:cs typeface="Avenir"/>
              </a:rPr>
              <a:t> </a:t>
            </a:r>
            <a:r>
              <a:rPr sz="2000" dirty="0">
                <a:solidFill>
                  <a:srgbClr val="FFFFFF"/>
                </a:solidFill>
                <a:latin typeface="Avenir"/>
                <a:cs typeface="Avenir"/>
              </a:rPr>
              <a:t>Center</a:t>
            </a:r>
            <a:endParaRPr sz="2000" dirty="0">
              <a:latin typeface="Avenir"/>
              <a:cs typeface="Avenir"/>
            </a:endParaRPr>
          </a:p>
          <a:p>
            <a:pPr marL="241300">
              <a:lnSpc>
                <a:spcPct val="100000"/>
              </a:lnSpc>
            </a:pPr>
            <a:r>
              <a:rPr sz="2000" dirty="0">
                <a:solidFill>
                  <a:srgbClr val="FFFFFF"/>
                </a:solidFill>
                <a:latin typeface="Avenir"/>
                <a:cs typeface="Avenir"/>
              </a:rPr>
              <a:t>and Self-Help</a:t>
            </a:r>
            <a:r>
              <a:rPr sz="2000" spc="-95" dirty="0">
                <a:solidFill>
                  <a:srgbClr val="FFFFFF"/>
                </a:solidFill>
                <a:latin typeface="Avenir"/>
                <a:cs typeface="Avenir"/>
              </a:rPr>
              <a:t> </a:t>
            </a:r>
            <a:r>
              <a:rPr sz="2000" spc="-5" dirty="0">
                <a:solidFill>
                  <a:srgbClr val="FFFFFF"/>
                </a:solidFill>
                <a:latin typeface="Avenir"/>
                <a:cs typeface="Avenir"/>
              </a:rPr>
              <a:t>Resources</a:t>
            </a:r>
            <a:endParaRPr sz="2000" dirty="0">
              <a:latin typeface="Avenir"/>
              <a:cs typeface="Avenir"/>
            </a:endParaRPr>
          </a:p>
          <a:p>
            <a:pPr marL="241300" indent="-228600">
              <a:lnSpc>
                <a:spcPct val="100000"/>
              </a:lnSpc>
              <a:buChar char="•"/>
              <a:tabLst>
                <a:tab pos="241300" algn="l"/>
              </a:tabLst>
            </a:pPr>
            <a:r>
              <a:rPr sz="2000" spc="-30" dirty="0">
                <a:solidFill>
                  <a:srgbClr val="FFFFFF"/>
                </a:solidFill>
                <a:latin typeface="Avenir"/>
                <a:cs typeface="Avenir"/>
              </a:rPr>
              <a:t>Tutoring </a:t>
            </a:r>
            <a:r>
              <a:rPr sz="2000" dirty="0">
                <a:solidFill>
                  <a:srgbClr val="FFFFFF"/>
                </a:solidFill>
                <a:latin typeface="Avenir"/>
                <a:cs typeface="Avenir"/>
              </a:rPr>
              <a:t>and </a:t>
            </a:r>
            <a:r>
              <a:rPr sz="2000" spc="-10" dirty="0">
                <a:solidFill>
                  <a:srgbClr val="FFFFFF"/>
                </a:solidFill>
                <a:latin typeface="Avenir"/>
                <a:cs typeface="Avenir"/>
              </a:rPr>
              <a:t>Writing</a:t>
            </a:r>
            <a:r>
              <a:rPr sz="2000" spc="-5" dirty="0">
                <a:solidFill>
                  <a:srgbClr val="FFFFFF"/>
                </a:solidFill>
                <a:latin typeface="Avenir"/>
                <a:cs typeface="Avenir"/>
              </a:rPr>
              <a:t> </a:t>
            </a:r>
            <a:r>
              <a:rPr sz="2000" dirty="0">
                <a:solidFill>
                  <a:srgbClr val="FFFFFF"/>
                </a:solidFill>
                <a:latin typeface="Avenir"/>
                <a:cs typeface="Avenir"/>
              </a:rPr>
              <a:t>Center</a:t>
            </a:r>
            <a:endParaRPr lang="en-US" sz="2000" dirty="0">
              <a:solidFill>
                <a:srgbClr val="FFFFFF"/>
              </a:solidFill>
              <a:latin typeface="Avenir"/>
              <a:cs typeface="Avenir"/>
            </a:endParaRPr>
          </a:p>
          <a:p>
            <a:pPr marL="241300" indent="-228600">
              <a:lnSpc>
                <a:spcPct val="100000"/>
              </a:lnSpc>
              <a:buChar char="•"/>
              <a:tabLst>
                <a:tab pos="241300" algn="l"/>
              </a:tabLst>
            </a:pPr>
            <a:r>
              <a:rPr lang="en-US" sz="2000" dirty="0">
                <a:solidFill>
                  <a:srgbClr val="FFFFFF"/>
                </a:solidFill>
                <a:latin typeface="Avenir"/>
                <a:cs typeface="Avenir"/>
              </a:rPr>
              <a:t>Academic Advising Center</a:t>
            </a:r>
            <a:endParaRPr sz="2000" dirty="0">
              <a:latin typeface="Avenir"/>
              <a:cs typeface="Avenir"/>
            </a:endParaRPr>
          </a:p>
        </p:txBody>
      </p:sp>
      <p:sp>
        <p:nvSpPr>
          <p:cNvPr id="24" name="object 8"/>
          <p:cNvSpPr/>
          <p:nvPr/>
        </p:nvSpPr>
        <p:spPr>
          <a:xfrm>
            <a:off x="5102352" y="342900"/>
            <a:ext cx="4613147" cy="2409825"/>
          </a:xfrm>
          <a:prstGeom prst="rect">
            <a:avLst/>
          </a:prstGeom>
          <a:blipFill>
            <a:blip r:embed="rId6" cstate="print"/>
            <a:stretch>
              <a:fillRect/>
            </a:stretch>
          </a:blipFill>
        </p:spPr>
        <p:txBody>
          <a:bodyPr wrap="square" lIns="0" tIns="0" rIns="0" bIns="0" rtlCol="0"/>
          <a:lstStyle/>
          <a:p>
            <a:endParaRPr dirty="0"/>
          </a:p>
        </p:txBody>
      </p:sp>
      <p:sp>
        <p:nvSpPr>
          <p:cNvPr id="26" name="object 7"/>
          <p:cNvSpPr txBox="1">
            <a:spLocks/>
          </p:cNvSpPr>
          <p:nvPr/>
        </p:nvSpPr>
        <p:spPr>
          <a:xfrm>
            <a:off x="1047047" y="514800"/>
            <a:ext cx="3215685" cy="513080"/>
          </a:xfrm>
          <a:prstGeom prst="rect">
            <a:avLst/>
          </a:prstGeom>
        </p:spPr>
        <p:txBody>
          <a:bodyPr vert="horz" wrap="square" lIns="0" tIns="12700" rIns="0" bIns="0" rtlCol="0">
            <a:spAutoFit/>
          </a:bodyPr>
          <a:lstStyle>
            <a:lvl1pPr>
              <a:defRPr sz="2400" b="0" i="0">
                <a:solidFill>
                  <a:schemeClr val="bg1"/>
                </a:solidFill>
                <a:latin typeface="Avenir"/>
                <a:ea typeface="+mj-ea"/>
                <a:cs typeface="Avenir"/>
              </a:defRPr>
            </a:lvl1pPr>
          </a:lstStyle>
          <a:p>
            <a:pPr marL="12700">
              <a:spcBef>
                <a:spcPts val="100"/>
              </a:spcBef>
            </a:pPr>
            <a:r>
              <a:rPr lang="en-US" sz="3200" kern="0" dirty="0"/>
              <a:t>Student Success</a:t>
            </a:r>
          </a:p>
        </p:txBody>
      </p:sp>
    </p:spTree>
    <p:extLst>
      <p:ext uri="{BB962C8B-B14F-4D97-AF65-F5344CB8AC3E}">
        <p14:creationId xmlns:p14="http://schemas.microsoft.com/office/powerpoint/2010/main" val="270182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p:nvPr/>
        </p:nvSpPr>
        <p:spPr>
          <a:xfrm>
            <a:off x="5787466" y="342900"/>
            <a:ext cx="3928033" cy="4965005"/>
          </a:xfrm>
          <a:prstGeom prst="rect">
            <a:avLst/>
          </a:prstGeom>
          <a:blipFill>
            <a:blip r:embed="rId3" cstate="print"/>
            <a:stretch>
              <a:fillRect/>
            </a:stretch>
          </a:blipFill>
        </p:spPr>
        <p:txBody>
          <a:bodyPr wrap="square" lIns="0" tIns="0" rIns="0" bIns="0" rtlCol="0"/>
          <a:lstStyle/>
          <a:p>
            <a:endParaRPr dirty="0"/>
          </a:p>
        </p:txBody>
      </p:sp>
      <p:sp>
        <p:nvSpPr>
          <p:cNvPr id="19" name="object 3"/>
          <p:cNvSpPr/>
          <p:nvPr/>
        </p:nvSpPr>
        <p:spPr>
          <a:xfrm>
            <a:off x="342900" y="342900"/>
            <a:ext cx="3924947" cy="4952305"/>
          </a:xfrm>
          <a:prstGeom prst="rect">
            <a:avLst/>
          </a:prstGeom>
          <a:blipFill>
            <a:blip r:embed="rId4" cstate="print"/>
            <a:stretch>
              <a:fillRect/>
            </a:stretch>
          </a:blipFill>
        </p:spPr>
        <p:txBody>
          <a:bodyPr wrap="square" lIns="0" tIns="0" rIns="0" bIns="0" rtlCol="0"/>
          <a:lstStyle/>
          <a:p>
            <a:endParaRPr dirty="0"/>
          </a:p>
        </p:txBody>
      </p:sp>
      <p:sp>
        <p:nvSpPr>
          <p:cNvPr id="20" name="object 4"/>
          <p:cNvSpPr/>
          <p:nvPr/>
        </p:nvSpPr>
        <p:spPr>
          <a:xfrm>
            <a:off x="3216728" y="342900"/>
            <a:ext cx="3625215" cy="909319"/>
          </a:xfrm>
          <a:custGeom>
            <a:avLst/>
            <a:gdLst/>
            <a:ahLst/>
            <a:cxnLst/>
            <a:rect l="l" t="t" r="r" b="b"/>
            <a:pathLst>
              <a:path w="3625215" h="909319">
                <a:moveTo>
                  <a:pt x="3624948" y="0"/>
                </a:moveTo>
                <a:lnTo>
                  <a:pt x="0" y="0"/>
                </a:lnTo>
                <a:lnTo>
                  <a:pt x="212267" y="908697"/>
                </a:lnTo>
                <a:lnTo>
                  <a:pt x="3412667" y="908697"/>
                </a:lnTo>
                <a:lnTo>
                  <a:pt x="3624948" y="0"/>
                </a:lnTo>
                <a:close/>
              </a:path>
            </a:pathLst>
          </a:custGeom>
          <a:solidFill>
            <a:schemeClr val="tx1"/>
          </a:solidFill>
        </p:spPr>
        <p:txBody>
          <a:bodyPr wrap="square" lIns="0" tIns="0" rIns="0" bIns="0" rtlCol="0"/>
          <a:lstStyle/>
          <a:p>
            <a:endParaRPr dirty="0"/>
          </a:p>
        </p:txBody>
      </p:sp>
      <p:sp>
        <p:nvSpPr>
          <p:cNvPr id="21" name="object 5"/>
          <p:cNvSpPr/>
          <p:nvPr/>
        </p:nvSpPr>
        <p:spPr>
          <a:xfrm>
            <a:off x="3255264" y="501776"/>
            <a:ext cx="3547871" cy="594372"/>
          </a:xfrm>
          <a:prstGeom prst="rect">
            <a:avLst/>
          </a:prstGeom>
          <a:blipFill>
            <a:blip r:embed="rId5" cstate="print"/>
            <a:stretch>
              <a:fillRect/>
            </a:stretch>
          </a:blipFill>
        </p:spPr>
        <p:txBody>
          <a:bodyPr wrap="square" lIns="0" tIns="0" rIns="0" bIns="0" rtlCol="0"/>
          <a:lstStyle/>
          <a:p>
            <a:endParaRPr dirty="0"/>
          </a:p>
        </p:txBody>
      </p:sp>
      <p:sp>
        <p:nvSpPr>
          <p:cNvPr id="24" name="object 8"/>
          <p:cNvSpPr/>
          <p:nvPr/>
        </p:nvSpPr>
        <p:spPr>
          <a:xfrm>
            <a:off x="3931527" y="2318675"/>
            <a:ext cx="912170" cy="860435"/>
          </a:xfrm>
          <a:prstGeom prst="rect">
            <a:avLst/>
          </a:prstGeom>
          <a:blipFill>
            <a:blip r:embed="rId6" cstate="print"/>
            <a:stretch>
              <a:fillRect/>
            </a:stretch>
          </a:blipFill>
        </p:spPr>
        <p:txBody>
          <a:bodyPr wrap="square" lIns="0" tIns="0" rIns="0" bIns="0" rtlCol="0"/>
          <a:lstStyle/>
          <a:p>
            <a:endParaRPr dirty="0"/>
          </a:p>
        </p:txBody>
      </p:sp>
      <p:sp>
        <p:nvSpPr>
          <p:cNvPr id="25" name="object 9"/>
          <p:cNvSpPr/>
          <p:nvPr/>
        </p:nvSpPr>
        <p:spPr>
          <a:xfrm>
            <a:off x="4812098" y="1786266"/>
            <a:ext cx="1557499" cy="700626"/>
          </a:xfrm>
          <a:prstGeom prst="rect">
            <a:avLst/>
          </a:prstGeom>
          <a:blipFill>
            <a:blip r:embed="rId7" cstate="print"/>
            <a:stretch>
              <a:fillRect/>
            </a:stretch>
          </a:blipFill>
        </p:spPr>
        <p:txBody>
          <a:bodyPr wrap="square" lIns="0" tIns="0" rIns="0" bIns="0" rtlCol="0"/>
          <a:lstStyle/>
          <a:p>
            <a:endParaRPr dirty="0"/>
          </a:p>
        </p:txBody>
      </p:sp>
      <p:sp>
        <p:nvSpPr>
          <p:cNvPr id="26" name="object 10"/>
          <p:cNvSpPr/>
          <p:nvPr/>
        </p:nvSpPr>
        <p:spPr>
          <a:xfrm>
            <a:off x="4130069" y="3454218"/>
            <a:ext cx="807685" cy="782939"/>
          </a:xfrm>
          <a:prstGeom prst="rect">
            <a:avLst/>
          </a:prstGeom>
          <a:blipFill>
            <a:blip r:embed="rId8" cstate="print"/>
            <a:stretch>
              <a:fillRect/>
            </a:stretch>
          </a:blipFill>
        </p:spPr>
        <p:txBody>
          <a:bodyPr wrap="square" lIns="0" tIns="0" rIns="0" bIns="0" rtlCol="0"/>
          <a:lstStyle/>
          <a:p>
            <a:endParaRPr dirty="0"/>
          </a:p>
        </p:txBody>
      </p:sp>
      <p:sp>
        <p:nvSpPr>
          <p:cNvPr id="28" name="object 12"/>
          <p:cNvSpPr/>
          <p:nvPr/>
        </p:nvSpPr>
        <p:spPr>
          <a:xfrm>
            <a:off x="5125820" y="3662395"/>
            <a:ext cx="885084" cy="919130"/>
          </a:xfrm>
          <a:prstGeom prst="rect">
            <a:avLst/>
          </a:prstGeom>
          <a:blipFill>
            <a:blip r:embed="rId9" cstate="print"/>
            <a:stretch>
              <a:fillRect/>
            </a:stretch>
          </a:blipFill>
        </p:spPr>
        <p:txBody>
          <a:bodyPr wrap="square" lIns="0" tIns="0" rIns="0" bIns="0" rtlCol="0"/>
          <a:lstStyle/>
          <a:p>
            <a:endParaRPr dirty="0"/>
          </a:p>
        </p:txBody>
      </p:sp>
      <p:sp>
        <p:nvSpPr>
          <p:cNvPr id="29" name="object 13"/>
          <p:cNvSpPr/>
          <p:nvPr/>
        </p:nvSpPr>
        <p:spPr>
          <a:xfrm>
            <a:off x="3746799" y="1479403"/>
            <a:ext cx="999609" cy="479760"/>
          </a:xfrm>
          <a:prstGeom prst="rect">
            <a:avLst/>
          </a:prstGeom>
          <a:blipFill>
            <a:blip r:embed="rId10" cstate="print"/>
            <a:stretch>
              <a:fillRect/>
            </a:stretch>
          </a:blipFill>
        </p:spPr>
        <p:txBody>
          <a:bodyPr wrap="square" lIns="0" tIns="0" rIns="0" bIns="0" rtlCol="0"/>
          <a:lstStyle/>
          <a:p>
            <a:endParaRPr dirty="0"/>
          </a:p>
        </p:txBody>
      </p:sp>
      <p:sp>
        <p:nvSpPr>
          <p:cNvPr id="31" name="object 15"/>
          <p:cNvSpPr/>
          <p:nvPr/>
        </p:nvSpPr>
        <p:spPr>
          <a:xfrm>
            <a:off x="5150793" y="2635015"/>
            <a:ext cx="938261" cy="896816"/>
          </a:xfrm>
          <a:prstGeom prst="rect">
            <a:avLst/>
          </a:prstGeom>
          <a:blipFill>
            <a:blip r:embed="rId11" cstate="print"/>
            <a:stretch>
              <a:fillRect/>
            </a:stretch>
          </a:blipFill>
        </p:spPr>
        <p:txBody>
          <a:bodyPr wrap="square" lIns="0" tIns="0" rIns="0" bIns="0" rtlCol="0"/>
          <a:lstStyle/>
          <a:p>
            <a:endParaRPr dirty="0"/>
          </a:p>
        </p:txBody>
      </p:sp>
      <p:sp>
        <p:nvSpPr>
          <p:cNvPr id="36" name="object 6"/>
          <p:cNvSpPr txBox="1">
            <a:spLocks/>
          </p:cNvSpPr>
          <p:nvPr/>
        </p:nvSpPr>
        <p:spPr>
          <a:xfrm>
            <a:off x="3748388" y="628706"/>
            <a:ext cx="2804811" cy="382156"/>
          </a:xfrm>
          <a:prstGeom prst="rect">
            <a:avLst/>
          </a:prstGeom>
        </p:spPr>
        <p:txBody>
          <a:bodyPr vert="horz" wrap="square" lIns="0" tIns="12700" rIns="0" bIns="0" rtlCol="0">
            <a:spAutoFit/>
          </a:bodyPr>
          <a:lstStyle>
            <a:lvl1pPr>
              <a:defRPr sz="2400" b="0" i="0">
                <a:solidFill>
                  <a:schemeClr val="bg1"/>
                </a:solidFill>
                <a:latin typeface="Avenir"/>
                <a:ea typeface="+mj-ea"/>
                <a:cs typeface="Avenir"/>
              </a:defRPr>
            </a:lvl1pPr>
          </a:lstStyle>
          <a:p>
            <a:pPr marL="31115">
              <a:spcBef>
                <a:spcPts val="100"/>
              </a:spcBef>
            </a:pPr>
            <a:r>
              <a:rPr lang="en-US" kern="0" dirty="0"/>
              <a:t>On-Campus</a:t>
            </a:r>
            <a:r>
              <a:rPr lang="en-US" kern="0" spc="-100" dirty="0"/>
              <a:t> </a:t>
            </a:r>
            <a:r>
              <a:rPr lang="en-US" kern="0" dirty="0"/>
              <a:t>Dining</a:t>
            </a:r>
          </a:p>
        </p:txBody>
      </p:sp>
    </p:spTree>
    <p:extLst>
      <p:ext uri="{BB962C8B-B14F-4D97-AF65-F5344CB8AC3E}">
        <p14:creationId xmlns:p14="http://schemas.microsoft.com/office/powerpoint/2010/main" val="364446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object 2"/>
          <p:cNvSpPr/>
          <p:nvPr/>
        </p:nvSpPr>
        <p:spPr>
          <a:xfrm>
            <a:off x="342900" y="342900"/>
            <a:ext cx="9372600" cy="4972050"/>
          </a:xfrm>
          <a:prstGeom prst="rect">
            <a:avLst/>
          </a:prstGeom>
          <a:blipFill>
            <a:blip r:embed="rId2" cstate="print"/>
            <a:stretch>
              <a:fillRect/>
            </a:stretch>
          </a:blipFill>
        </p:spPr>
        <p:txBody>
          <a:bodyPr wrap="square" lIns="0" tIns="0" rIns="0" bIns="0" rtlCol="0"/>
          <a:lstStyle/>
          <a:p>
            <a:endParaRPr dirty="0"/>
          </a:p>
        </p:txBody>
      </p:sp>
      <p:sp>
        <p:nvSpPr>
          <p:cNvPr id="35" name="object 3"/>
          <p:cNvSpPr/>
          <p:nvPr/>
        </p:nvSpPr>
        <p:spPr>
          <a:xfrm>
            <a:off x="342900" y="1297524"/>
            <a:ext cx="9372600" cy="3871341"/>
          </a:xfrm>
          <a:prstGeom prst="rect">
            <a:avLst/>
          </a:prstGeom>
          <a:blipFill dpi="0" rotWithShape="1">
            <a:blip r:embed="rId3" cstate="print">
              <a:alphaModFix amt="85000"/>
            </a:blip>
            <a:srcRect/>
            <a:stretch>
              <a:fillRect/>
            </a:stretch>
          </a:blipFill>
        </p:spPr>
        <p:txBody>
          <a:bodyPr wrap="square" lIns="0" tIns="0" rIns="0" bIns="0" rtlCol="0"/>
          <a:lstStyle/>
          <a:p>
            <a:endParaRPr dirty="0"/>
          </a:p>
        </p:txBody>
      </p:sp>
      <p:sp>
        <p:nvSpPr>
          <p:cNvPr id="36" name="object 4"/>
          <p:cNvSpPr txBox="1">
            <a:spLocks noGrp="1"/>
          </p:cNvSpPr>
          <p:nvPr>
            <p:ph type="title"/>
          </p:nvPr>
        </p:nvSpPr>
        <p:spPr>
          <a:xfrm>
            <a:off x="3314700" y="446388"/>
            <a:ext cx="5732780" cy="779780"/>
          </a:xfrm>
          <a:prstGeom prst="rect">
            <a:avLst/>
          </a:prstGeom>
        </p:spPr>
        <p:txBody>
          <a:bodyPr vert="horz" wrap="square" lIns="0" tIns="12065" rIns="0" bIns="0" rtlCol="0">
            <a:spAutoFit/>
          </a:bodyPr>
          <a:lstStyle/>
          <a:p>
            <a:pPr marL="12700" algn="ctr">
              <a:lnSpc>
                <a:spcPct val="100000"/>
              </a:lnSpc>
              <a:spcBef>
                <a:spcPts val="95"/>
              </a:spcBef>
            </a:pPr>
            <a:r>
              <a:rPr lang="en-US" sz="4950" spc="600" dirty="0"/>
              <a:t>North Carolina</a:t>
            </a:r>
            <a:endParaRPr sz="4950" spc="600" dirty="0"/>
          </a:p>
        </p:txBody>
      </p:sp>
      <p:sp>
        <p:nvSpPr>
          <p:cNvPr id="37" name="object 5"/>
          <p:cNvSpPr txBox="1"/>
          <p:nvPr/>
        </p:nvSpPr>
        <p:spPr>
          <a:xfrm>
            <a:off x="5050356" y="1661495"/>
            <a:ext cx="1121844" cy="257763"/>
          </a:xfrm>
          <a:prstGeom prst="rect">
            <a:avLst/>
          </a:prstGeom>
        </p:spPr>
        <p:txBody>
          <a:bodyPr vert="horz" wrap="square" lIns="0" tIns="11430" rIns="0" bIns="0" rtlCol="0">
            <a:spAutoFit/>
          </a:bodyPr>
          <a:lstStyle/>
          <a:p>
            <a:pPr marL="12700">
              <a:lnSpc>
                <a:spcPct val="100000"/>
              </a:lnSpc>
              <a:spcBef>
                <a:spcPts val="90"/>
              </a:spcBef>
            </a:pPr>
            <a:r>
              <a:rPr lang="en-US" sz="1600" spc="-5" dirty="0">
                <a:solidFill>
                  <a:srgbClr val="231F20"/>
                </a:solidFill>
                <a:latin typeface="Avenir"/>
                <a:cs typeface="Avenir"/>
              </a:rPr>
              <a:t>Greensboro</a:t>
            </a:r>
            <a:endParaRPr sz="1600" dirty="0">
              <a:latin typeface="Avenir"/>
              <a:cs typeface="Avenir"/>
            </a:endParaRPr>
          </a:p>
        </p:txBody>
      </p:sp>
      <p:sp>
        <p:nvSpPr>
          <p:cNvPr id="38" name="object 6"/>
          <p:cNvSpPr txBox="1"/>
          <p:nvPr/>
        </p:nvSpPr>
        <p:spPr>
          <a:xfrm>
            <a:off x="5151625" y="1880874"/>
            <a:ext cx="915288" cy="262251"/>
          </a:xfrm>
          <a:prstGeom prst="rect">
            <a:avLst/>
          </a:prstGeom>
        </p:spPr>
        <p:txBody>
          <a:bodyPr vert="horz" wrap="square" lIns="0" tIns="15875" rIns="0" bIns="0" rtlCol="0">
            <a:spAutoFit/>
          </a:bodyPr>
          <a:lstStyle/>
          <a:p>
            <a:pPr marL="12700">
              <a:lnSpc>
                <a:spcPct val="100000"/>
              </a:lnSpc>
              <a:spcBef>
                <a:spcPts val="125"/>
              </a:spcBef>
            </a:pPr>
            <a:r>
              <a:rPr sz="1600" spc="10" dirty="0">
                <a:solidFill>
                  <a:srgbClr val="231F20"/>
                </a:solidFill>
                <a:latin typeface="Avenir"/>
                <a:cs typeface="Avenir"/>
              </a:rPr>
              <a:t>1</a:t>
            </a:r>
            <a:r>
              <a:rPr lang="en-US" sz="1600" spc="10" dirty="0">
                <a:solidFill>
                  <a:srgbClr val="231F20"/>
                </a:solidFill>
                <a:latin typeface="Avenir"/>
                <a:cs typeface="Avenir"/>
              </a:rPr>
              <a:t>.5 hours</a:t>
            </a:r>
            <a:endParaRPr sz="1600" dirty="0">
              <a:latin typeface="Avenir"/>
              <a:cs typeface="Avenir"/>
            </a:endParaRPr>
          </a:p>
        </p:txBody>
      </p:sp>
      <p:sp>
        <p:nvSpPr>
          <p:cNvPr id="39" name="object 7"/>
          <p:cNvSpPr txBox="1"/>
          <p:nvPr/>
        </p:nvSpPr>
        <p:spPr>
          <a:xfrm>
            <a:off x="4174373" y="2673760"/>
            <a:ext cx="1855297" cy="550151"/>
          </a:xfrm>
          <a:prstGeom prst="rect">
            <a:avLst/>
          </a:prstGeom>
        </p:spPr>
        <p:txBody>
          <a:bodyPr vert="horz" wrap="square" lIns="0" tIns="11430" rIns="0" bIns="0" rtlCol="0">
            <a:spAutoFit/>
          </a:bodyPr>
          <a:lstStyle/>
          <a:p>
            <a:pPr marL="12700">
              <a:lnSpc>
                <a:spcPts val="2375"/>
              </a:lnSpc>
              <a:spcBef>
                <a:spcPts val="90"/>
              </a:spcBef>
            </a:pPr>
            <a:r>
              <a:rPr lang="en-US" sz="1600" spc="-5" dirty="0">
                <a:solidFill>
                  <a:srgbClr val="231F20"/>
                </a:solidFill>
                <a:latin typeface="Avenir"/>
                <a:cs typeface="Avenir"/>
              </a:rPr>
              <a:t>Charlotte</a:t>
            </a:r>
            <a:endParaRPr sz="1600" dirty="0">
              <a:latin typeface="Avenir"/>
              <a:cs typeface="Avenir"/>
            </a:endParaRPr>
          </a:p>
          <a:p>
            <a:pPr marL="38735">
              <a:lnSpc>
                <a:spcPts val="1835"/>
              </a:lnSpc>
            </a:pPr>
            <a:r>
              <a:rPr sz="1600" spc="10" dirty="0">
                <a:solidFill>
                  <a:srgbClr val="231F20"/>
                </a:solidFill>
                <a:latin typeface="Avenir"/>
                <a:cs typeface="Avenir"/>
              </a:rPr>
              <a:t>2</a:t>
            </a:r>
            <a:r>
              <a:rPr lang="en-US" sz="1600" spc="10" dirty="0">
                <a:solidFill>
                  <a:srgbClr val="231F20"/>
                </a:solidFill>
                <a:latin typeface="Avenir"/>
                <a:cs typeface="Avenir"/>
              </a:rPr>
              <a:t> hours</a:t>
            </a:r>
            <a:r>
              <a:rPr sz="1600" spc="-70" dirty="0">
                <a:solidFill>
                  <a:srgbClr val="231F20"/>
                </a:solidFill>
                <a:latin typeface="Avenir"/>
                <a:cs typeface="Avenir"/>
              </a:rPr>
              <a:t> </a:t>
            </a:r>
            <a:r>
              <a:rPr sz="1600" spc="5" dirty="0">
                <a:solidFill>
                  <a:srgbClr val="231F20"/>
                </a:solidFill>
                <a:latin typeface="Avenir"/>
                <a:cs typeface="Avenir"/>
              </a:rPr>
              <a:t>45</a:t>
            </a:r>
            <a:r>
              <a:rPr lang="en-US" sz="1600" spc="5" dirty="0">
                <a:solidFill>
                  <a:srgbClr val="231F20"/>
                </a:solidFill>
                <a:latin typeface="Avenir"/>
                <a:cs typeface="Avenir"/>
              </a:rPr>
              <a:t> minutes</a:t>
            </a:r>
            <a:endParaRPr sz="1600" dirty="0">
              <a:latin typeface="Avenir"/>
              <a:cs typeface="Avenir"/>
            </a:endParaRPr>
          </a:p>
        </p:txBody>
      </p:sp>
      <p:sp>
        <p:nvSpPr>
          <p:cNvPr id="41" name="object 9"/>
          <p:cNvSpPr txBox="1"/>
          <p:nvPr/>
        </p:nvSpPr>
        <p:spPr>
          <a:xfrm>
            <a:off x="6797689" y="2733500"/>
            <a:ext cx="923565" cy="619400"/>
          </a:xfrm>
          <a:prstGeom prst="rect">
            <a:avLst/>
          </a:prstGeom>
        </p:spPr>
        <p:txBody>
          <a:bodyPr vert="horz" wrap="square" lIns="0" tIns="54610" rIns="0" bIns="0" rtlCol="0">
            <a:spAutoFit/>
          </a:bodyPr>
          <a:lstStyle/>
          <a:p>
            <a:pPr marL="12700" marR="5080">
              <a:lnSpc>
                <a:spcPts val="2200"/>
              </a:lnSpc>
              <a:spcBef>
                <a:spcPts val="430"/>
              </a:spcBef>
            </a:pPr>
            <a:r>
              <a:rPr lang="en-US" sz="2100" spc="-5" dirty="0">
                <a:latin typeface="Avenir"/>
                <a:cs typeface="Avenir"/>
              </a:rPr>
              <a:t>Buies Creek</a:t>
            </a:r>
            <a:endParaRPr sz="2100" dirty="0">
              <a:latin typeface="Avenir"/>
              <a:cs typeface="Avenir"/>
            </a:endParaRPr>
          </a:p>
        </p:txBody>
      </p:sp>
      <p:sp>
        <p:nvSpPr>
          <p:cNvPr id="42" name="object 10"/>
          <p:cNvSpPr txBox="1"/>
          <p:nvPr/>
        </p:nvSpPr>
        <p:spPr>
          <a:xfrm>
            <a:off x="5824270" y="3800633"/>
            <a:ext cx="1811655" cy="563880"/>
          </a:xfrm>
          <a:prstGeom prst="rect">
            <a:avLst/>
          </a:prstGeom>
        </p:spPr>
        <p:txBody>
          <a:bodyPr vert="horz" wrap="square" lIns="0" tIns="11430" rIns="0" bIns="0" rtlCol="0">
            <a:spAutoFit/>
          </a:bodyPr>
          <a:lstStyle/>
          <a:p>
            <a:pPr marL="12700">
              <a:lnSpc>
                <a:spcPts val="2390"/>
              </a:lnSpc>
              <a:spcBef>
                <a:spcPts val="90"/>
              </a:spcBef>
            </a:pPr>
            <a:r>
              <a:rPr lang="en-US" sz="1600" spc="-5" dirty="0">
                <a:solidFill>
                  <a:srgbClr val="231F20"/>
                </a:solidFill>
                <a:latin typeface="Avenir"/>
                <a:cs typeface="Avenir"/>
              </a:rPr>
              <a:t>Wilmington</a:t>
            </a:r>
            <a:endParaRPr sz="1600" dirty="0">
              <a:latin typeface="Avenir"/>
              <a:cs typeface="Avenir"/>
            </a:endParaRPr>
          </a:p>
          <a:p>
            <a:pPr marL="19685">
              <a:lnSpc>
                <a:spcPts val="1850"/>
              </a:lnSpc>
            </a:pPr>
            <a:r>
              <a:rPr sz="1600" spc="10" dirty="0">
                <a:solidFill>
                  <a:srgbClr val="231F20"/>
                </a:solidFill>
                <a:latin typeface="Avenir"/>
                <a:cs typeface="Avenir"/>
              </a:rPr>
              <a:t>1</a:t>
            </a:r>
            <a:r>
              <a:rPr lang="en-US" sz="1600" spc="10" dirty="0">
                <a:solidFill>
                  <a:srgbClr val="231F20"/>
                </a:solidFill>
                <a:latin typeface="Avenir"/>
                <a:cs typeface="Avenir"/>
              </a:rPr>
              <a:t> hour</a:t>
            </a:r>
            <a:r>
              <a:rPr sz="1600" spc="-70" dirty="0">
                <a:solidFill>
                  <a:srgbClr val="231F20"/>
                </a:solidFill>
                <a:latin typeface="Avenir"/>
                <a:cs typeface="Avenir"/>
              </a:rPr>
              <a:t> </a:t>
            </a:r>
            <a:r>
              <a:rPr sz="1600" spc="5" dirty="0">
                <a:solidFill>
                  <a:srgbClr val="231F20"/>
                </a:solidFill>
                <a:latin typeface="Avenir"/>
                <a:cs typeface="Avenir"/>
              </a:rPr>
              <a:t>4</a:t>
            </a:r>
            <a:r>
              <a:rPr lang="en-US" sz="1600" spc="5" dirty="0">
                <a:solidFill>
                  <a:srgbClr val="231F20"/>
                </a:solidFill>
                <a:latin typeface="Avenir"/>
                <a:cs typeface="Avenir"/>
              </a:rPr>
              <a:t>5 minutes</a:t>
            </a:r>
            <a:endParaRPr sz="1600" dirty="0">
              <a:latin typeface="Avenir"/>
              <a:cs typeface="Avenir"/>
            </a:endParaRPr>
          </a:p>
        </p:txBody>
      </p:sp>
      <p:sp>
        <p:nvSpPr>
          <p:cNvPr id="43" name="object 11"/>
          <p:cNvSpPr/>
          <p:nvPr/>
        </p:nvSpPr>
        <p:spPr>
          <a:xfrm>
            <a:off x="4859904" y="1771015"/>
            <a:ext cx="182880" cy="295910"/>
          </a:xfrm>
          <a:custGeom>
            <a:avLst/>
            <a:gdLst/>
            <a:ahLst/>
            <a:cxnLst/>
            <a:rect l="l" t="t" r="r" b="b"/>
            <a:pathLst>
              <a:path w="182879" h="295910">
                <a:moveTo>
                  <a:pt x="94436" y="0"/>
                </a:moveTo>
                <a:lnTo>
                  <a:pt x="56688" y="6438"/>
                </a:lnTo>
                <a:lnTo>
                  <a:pt x="24908" y="27838"/>
                </a:lnTo>
                <a:lnTo>
                  <a:pt x="4019" y="62860"/>
                </a:lnTo>
                <a:lnTo>
                  <a:pt x="0" y="88365"/>
                </a:lnTo>
                <a:lnTo>
                  <a:pt x="836" y="102021"/>
                </a:lnTo>
                <a:lnTo>
                  <a:pt x="3579" y="114186"/>
                </a:lnTo>
                <a:lnTo>
                  <a:pt x="7784" y="125175"/>
                </a:lnTo>
                <a:lnTo>
                  <a:pt x="12979" y="135177"/>
                </a:lnTo>
                <a:lnTo>
                  <a:pt x="16662" y="141565"/>
                </a:lnTo>
                <a:lnTo>
                  <a:pt x="19977" y="148068"/>
                </a:lnTo>
                <a:lnTo>
                  <a:pt x="23812" y="154227"/>
                </a:lnTo>
                <a:lnTo>
                  <a:pt x="32574" y="167935"/>
                </a:lnTo>
                <a:lnTo>
                  <a:pt x="41436" y="181527"/>
                </a:lnTo>
                <a:lnTo>
                  <a:pt x="50151" y="195227"/>
                </a:lnTo>
                <a:lnTo>
                  <a:pt x="68806" y="228924"/>
                </a:lnTo>
                <a:lnTo>
                  <a:pt x="85649" y="271873"/>
                </a:lnTo>
                <a:lnTo>
                  <a:pt x="91655" y="295819"/>
                </a:lnTo>
                <a:lnTo>
                  <a:pt x="101191" y="260340"/>
                </a:lnTo>
                <a:lnTo>
                  <a:pt x="114396" y="228760"/>
                </a:lnTo>
                <a:lnTo>
                  <a:pt x="130233" y="199872"/>
                </a:lnTo>
                <a:lnTo>
                  <a:pt x="147662" y="172464"/>
                </a:lnTo>
                <a:lnTo>
                  <a:pt x="153639" y="163360"/>
                </a:lnTo>
                <a:lnTo>
                  <a:pt x="159451" y="154152"/>
                </a:lnTo>
                <a:lnTo>
                  <a:pt x="164954" y="144738"/>
                </a:lnTo>
                <a:lnTo>
                  <a:pt x="170002" y="135012"/>
                </a:lnTo>
                <a:lnTo>
                  <a:pt x="173266" y="128243"/>
                </a:lnTo>
                <a:lnTo>
                  <a:pt x="176923" y="121906"/>
                </a:lnTo>
                <a:lnTo>
                  <a:pt x="182816" y="88035"/>
                </a:lnTo>
                <a:lnTo>
                  <a:pt x="181579" y="74554"/>
                </a:lnTo>
                <a:lnTo>
                  <a:pt x="162891" y="33518"/>
                </a:lnTo>
                <a:lnTo>
                  <a:pt x="125699" y="6438"/>
                </a:lnTo>
                <a:lnTo>
                  <a:pt x="110812" y="2021"/>
                </a:lnTo>
                <a:lnTo>
                  <a:pt x="94436" y="0"/>
                </a:lnTo>
                <a:close/>
              </a:path>
            </a:pathLst>
          </a:custGeom>
          <a:solidFill>
            <a:srgbClr val="EA7125"/>
          </a:solidFill>
        </p:spPr>
        <p:txBody>
          <a:bodyPr wrap="square" lIns="0" tIns="0" rIns="0" bIns="0" rtlCol="0"/>
          <a:lstStyle/>
          <a:p>
            <a:endParaRPr dirty="0"/>
          </a:p>
        </p:txBody>
      </p:sp>
      <p:sp>
        <p:nvSpPr>
          <p:cNvPr id="44" name="object 12"/>
          <p:cNvSpPr/>
          <p:nvPr/>
        </p:nvSpPr>
        <p:spPr>
          <a:xfrm>
            <a:off x="4856350" y="1749011"/>
            <a:ext cx="182880" cy="295910"/>
          </a:xfrm>
          <a:custGeom>
            <a:avLst/>
            <a:gdLst/>
            <a:ahLst/>
            <a:cxnLst/>
            <a:rect l="l" t="t" r="r" b="b"/>
            <a:pathLst>
              <a:path w="182879" h="295910">
                <a:moveTo>
                  <a:pt x="91655" y="295819"/>
                </a:moveTo>
                <a:lnTo>
                  <a:pt x="77949" y="249685"/>
                </a:lnTo>
                <a:lnTo>
                  <a:pt x="58470" y="209256"/>
                </a:lnTo>
                <a:lnTo>
                  <a:pt x="32574" y="167935"/>
                </a:lnTo>
                <a:lnTo>
                  <a:pt x="23812" y="154227"/>
                </a:lnTo>
                <a:lnTo>
                  <a:pt x="19977" y="148068"/>
                </a:lnTo>
                <a:lnTo>
                  <a:pt x="16662" y="141565"/>
                </a:lnTo>
                <a:lnTo>
                  <a:pt x="12979" y="135177"/>
                </a:lnTo>
                <a:lnTo>
                  <a:pt x="7784" y="125175"/>
                </a:lnTo>
                <a:lnTo>
                  <a:pt x="3579" y="114186"/>
                </a:lnTo>
                <a:lnTo>
                  <a:pt x="829" y="101989"/>
                </a:lnTo>
                <a:lnTo>
                  <a:pt x="0" y="88365"/>
                </a:lnTo>
                <a:lnTo>
                  <a:pt x="1184" y="74960"/>
                </a:lnTo>
                <a:lnTo>
                  <a:pt x="24908" y="27838"/>
                </a:lnTo>
                <a:lnTo>
                  <a:pt x="56732" y="6414"/>
                </a:lnTo>
                <a:lnTo>
                  <a:pt x="94436" y="0"/>
                </a:lnTo>
                <a:lnTo>
                  <a:pt x="110812" y="2021"/>
                </a:lnTo>
                <a:lnTo>
                  <a:pt x="147744" y="18749"/>
                </a:lnTo>
                <a:lnTo>
                  <a:pt x="174447" y="51764"/>
                </a:lnTo>
                <a:lnTo>
                  <a:pt x="182816" y="88035"/>
                </a:lnTo>
                <a:lnTo>
                  <a:pt x="182670" y="95201"/>
                </a:lnTo>
                <a:lnTo>
                  <a:pt x="173266" y="128243"/>
                </a:lnTo>
                <a:lnTo>
                  <a:pt x="170002" y="135012"/>
                </a:lnTo>
                <a:lnTo>
                  <a:pt x="164954" y="144738"/>
                </a:lnTo>
                <a:lnTo>
                  <a:pt x="159451" y="154152"/>
                </a:lnTo>
                <a:lnTo>
                  <a:pt x="153639" y="163360"/>
                </a:lnTo>
                <a:lnTo>
                  <a:pt x="147662" y="172464"/>
                </a:lnTo>
                <a:lnTo>
                  <a:pt x="130233" y="199872"/>
                </a:lnTo>
                <a:lnTo>
                  <a:pt x="114396" y="228760"/>
                </a:lnTo>
                <a:lnTo>
                  <a:pt x="101191" y="260340"/>
                </a:lnTo>
                <a:lnTo>
                  <a:pt x="91655" y="295819"/>
                </a:lnTo>
                <a:close/>
              </a:path>
            </a:pathLst>
          </a:custGeom>
          <a:ln w="6464">
            <a:solidFill>
              <a:srgbClr val="FFFFFF"/>
            </a:solidFill>
          </a:ln>
        </p:spPr>
        <p:txBody>
          <a:bodyPr wrap="square" lIns="0" tIns="0" rIns="0" bIns="0" rtlCol="0"/>
          <a:lstStyle/>
          <a:p>
            <a:endParaRPr dirty="0"/>
          </a:p>
        </p:txBody>
      </p:sp>
      <p:sp>
        <p:nvSpPr>
          <p:cNvPr id="45" name="object 13"/>
          <p:cNvSpPr/>
          <p:nvPr/>
        </p:nvSpPr>
        <p:spPr>
          <a:xfrm>
            <a:off x="4912209" y="1820369"/>
            <a:ext cx="64135" cy="64135"/>
          </a:xfrm>
          <a:custGeom>
            <a:avLst/>
            <a:gdLst/>
            <a:ahLst/>
            <a:cxnLst/>
            <a:rect l="l" t="t" r="r" b="b"/>
            <a:pathLst>
              <a:path w="64135" h="64135">
                <a:moveTo>
                  <a:pt x="32029" y="0"/>
                </a:moveTo>
                <a:lnTo>
                  <a:pt x="19561" y="2516"/>
                </a:lnTo>
                <a:lnTo>
                  <a:pt x="9380" y="9380"/>
                </a:lnTo>
                <a:lnTo>
                  <a:pt x="2516" y="19561"/>
                </a:lnTo>
                <a:lnTo>
                  <a:pt x="0" y="32029"/>
                </a:lnTo>
                <a:lnTo>
                  <a:pt x="2516" y="44497"/>
                </a:lnTo>
                <a:lnTo>
                  <a:pt x="9380" y="54678"/>
                </a:lnTo>
                <a:lnTo>
                  <a:pt x="19561" y="61542"/>
                </a:lnTo>
                <a:lnTo>
                  <a:pt x="32029" y="64058"/>
                </a:lnTo>
                <a:lnTo>
                  <a:pt x="44497" y="61542"/>
                </a:lnTo>
                <a:lnTo>
                  <a:pt x="54678" y="54678"/>
                </a:lnTo>
                <a:lnTo>
                  <a:pt x="61542" y="44497"/>
                </a:lnTo>
                <a:lnTo>
                  <a:pt x="64058" y="32029"/>
                </a:lnTo>
                <a:lnTo>
                  <a:pt x="61542" y="19561"/>
                </a:lnTo>
                <a:lnTo>
                  <a:pt x="54678" y="9380"/>
                </a:lnTo>
                <a:lnTo>
                  <a:pt x="44497" y="2516"/>
                </a:lnTo>
                <a:lnTo>
                  <a:pt x="32029" y="0"/>
                </a:lnTo>
                <a:close/>
              </a:path>
            </a:pathLst>
          </a:custGeom>
          <a:solidFill>
            <a:srgbClr val="FFFFFF"/>
          </a:solidFill>
        </p:spPr>
        <p:txBody>
          <a:bodyPr wrap="square" lIns="0" tIns="0" rIns="0" bIns="0" rtlCol="0"/>
          <a:lstStyle/>
          <a:p>
            <a:endParaRPr dirty="0"/>
          </a:p>
        </p:txBody>
      </p:sp>
      <p:sp>
        <p:nvSpPr>
          <p:cNvPr id="47" name="object 15"/>
          <p:cNvSpPr/>
          <p:nvPr/>
        </p:nvSpPr>
        <p:spPr>
          <a:xfrm>
            <a:off x="6986088" y="4292152"/>
            <a:ext cx="182880" cy="295910"/>
          </a:xfrm>
          <a:custGeom>
            <a:avLst/>
            <a:gdLst/>
            <a:ahLst/>
            <a:cxnLst/>
            <a:rect l="l" t="t" r="r" b="b"/>
            <a:pathLst>
              <a:path w="182879" h="295910">
                <a:moveTo>
                  <a:pt x="94436" y="0"/>
                </a:moveTo>
                <a:lnTo>
                  <a:pt x="56688" y="6438"/>
                </a:lnTo>
                <a:lnTo>
                  <a:pt x="24908" y="27838"/>
                </a:lnTo>
                <a:lnTo>
                  <a:pt x="4019" y="62860"/>
                </a:lnTo>
                <a:lnTo>
                  <a:pt x="0" y="88365"/>
                </a:lnTo>
                <a:lnTo>
                  <a:pt x="836" y="102021"/>
                </a:lnTo>
                <a:lnTo>
                  <a:pt x="3579" y="114186"/>
                </a:lnTo>
                <a:lnTo>
                  <a:pt x="7784" y="125175"/>
                </a:lnTo>
                <a:lnTo>
                  <a:pt x="12979" y="135177"/>
                </a:lnTo>
                <a:lnTo>
                  <a:pt x="16662" y="141565"/>
                </a:lnTo>
                <a:lnTo>
                  <a:pt x="19977" y="148068"/>
                </a:lnTo>
                <a:lnTo>
                  <a:pt x="23812" y="154227"/>
                </a:lnTo>
                <a:lnTo>
                  <a:pt x="32574" y="167935"/>
                </a:lnTo>
                <a:lnTo>
                  <a:pt x="41436" y="181527"/>
                </a:lnTo>
                <a:lnTo>
                  <a:pt x="50151" y="195227"/>
                </a:lnTo>
                <a:lnTo>
                  <a:pt x="68806" y="228924"/>
                </a:lnTo>
                <a:lnTo>
                  <a:pt x="85649" y="271873"/>
                </a:lnTo>
                <a:lnTo>
                  <a:pt x="91655" y="295819"/>
                </a:lnTo>
                <a:lnTo>
                  <a:pt x="101191" y="260340"/>
                </a:lnTo>
                <a:lnTo>
                  <a:pt x="114396" y="228760"/>
                </a:lnTo>
                <a:lnTo>
                  <a:pt x="130233" y="199872"/>
                </a:lnTo>
                <a:lnTo>
                  <a:pt x="147662" y="172464"/>
                </a:lnTo>
                <a:lnTo>
                  <a:pt x="153641" y="163360"/>
                </a:lnTo>
                <a:lnTo>
                  <a:pt x="159456" y="154152"/>
                </a:lnTo>
                <a:lnTo>
                  <a:pt x="164959" y="144738"/>
                </a:lnTo>
                <a:lnTo>
                  <a:pt x="170002" y="135012"/>
                </a:lnTo>
                <a:lnTo>
                  <a:pt x="173266" y="128243"/>
                </a:lnTo>
                <a:lnTo>
                  <a:pt x="176923" y="121906"/>
                </a:lnTo>
                <a:lnTo>
                  <a:pt x="182816" y="88035"/>
                </a:lnTo>
                <a:lnTo>
                  <a:pt x="181579" y="74554"/>
                </a:lnTo>
                <a:lnTo>
                  <a:pt x="162891" y="33518"/>
                </a:lnTo>
                <a:lnTo>
                  <a:pt x="125699" y="6438"/>
                </a:lnTo>
                <a:lnTo>
                  <a:pt x="110812" y="2021"/>
                </a:lnTo>
                <a:lnTo>
                  <a:pt x="94436" y="0"/>
                </a:lnTo>
                <a:close/>
              </a:path>
            </a:pathLst>
          </a:custGeom>
          <a:solidFill>
            <a:srgbClr val="EA7125"/>
          </a:solidFill>
        </p:spPr>
        <p:txBody>
          <a:bodyPr wrap="square" lIns="0" tIns="0" rIns="0" bIns="0" rtlCol="0"/>
          <a:lstStyle/>
          <a:p>
            <a:endParaRPr dirty="0"/>
          </a:p>
        </p:txBody>
      </p:sp>
      <p:sp>
        <p:nvSpPr>
          <p:cNvPr id="48" name="object 16"/>
          <p:cNvSpPr/>
          <p:nvPr/>
        </p:nvSpPr>
        <p:spPr>
          <a:xfrm>
            <a:off x="6986088" y="4292152"/>
            <a:ext cx="182880" cy="295910"/>
          </a:xfrm>
          <a:custGeom>
            <a:avLst/>
            <a:gdLst/>
            <a:ahLst/>
            <a:cxnLst/>
            <a:rect l="l" t="t" r="r" b="b"/>
            <a:pathLst>
              <a:path w="182879" h="295910">
                <a:moveTo>
                  <a:pt x="91655" y="295819"/>
                </a:moveTo>
                <a:lnTo>
                  <a:pt x="77949" y="249685"/>
                </a:lnTo>
                <a:lnTo>
                  <a:pt x="58470" y="209256"/>
                </a:lnTo>
                <a:lnTo>
                  <a:pt x="32574" y="167935"/>
                </a:lnTo>
                <a:lnTo>
                  <a:pt x="23812" y="154227"/>
                </a:lnTo>
                <a:lnTo>
                  <a:pt x="19977" y="148068"/>
                </a:lnTo>
                <a:lnTo>
                  <a:pt x="16662" y="141565"/>
                </a:lnTo>
                <a:lnTo>
                  <a:pt x="12979" y="135177"/>
                </a:lnTo>
                <a:lnTo>
                  <a:pt x="7784" y="125175"/>
                </a:lnTo>
                <a:lnTo>
                  <a:pt x="3579" y="114186"/>
                </a:lnTo>
                <a:lnTo>
                  <a:pt x="829" y="101989"/>
                </a:lnTo>
                <a:lnTo>
                  <a:pt x="0" y="88365"/>
                </a:lnTo>
                <a:lnTo>
                  <a:pt x="1184" y="74960"/>
                </a:lnTo>
                <a:lnTo>
                  <a:pt x="24908" y="27838"/>
                </a:lnTo>
                <a:lnTo>
                  <a:pt x="56732" y="6414"/>
                </a:lnTo>
                <a:lnTo>
                  <a:pt x="94436" y="0"/>
                </a:lnTo>
                <a:lnTo>
                  <a:pt x="110812" y="2021"/>
                </a:lnTo>
                <a:lnTo>
                  <a:pt x="147744" y="18749"/>
                </a:lnTo>
                <a:lnTo>
                  <a:pt x="174447" y="51764"/>
                </a:lnTo>
                <a:lnTo>
                  <a:pt x="182816" y="88035"/>
                </a:lnTo>
                <a:lnTo>
                  <a:pt x="182670" y="95201"/>
                </a:lnTo>
                <a:lnTo>
                  <a:pt x="173266" y="128243"/>
                </a:lnTo>
                <a:lnTo>
                  <a:pt x="170002" y="135012"/>
                </a:lnTo>
                <a:lnTo>
                  <a:pt x="164959" y="144738"/>
                </a:lnTo>
                <a:lnTo>
                  <a:pt x="159456" y="154152"/>
                </a:lnTo>
                <a:lnTo>
                  <a:pt x="153641" y="163360"/>
                </a:lnTo>
                <a:lnTo>
                  <a:pt x="147662" y="172464"/>
                </a:lnTo>
                <a:lnTo>
                  <a:pt x="130233" y="199872"/>
                </a:lnTo>
                <a:lnTo>
                  <a:pt x="114396" y="228760"/>
                </a:lnTo>
                <a:lnTo>
                  <a:pt x="101191" y="260340"/>
                </a:lnTo>
                <a:lnTo>
                  <a:pt x="91655" y="295819"/>
                </a:lnTo>
                <a:close/>
              </a:path>
            </a:pathLst>
          </a:custGeom>
          <a:ln w="6464">
            <a:solidFill>
              <a:srgbClr val="FFFFFF"/>
            </a:solidFill>
          </a:ln>
        </p:spPr>
        <p:txBody>
          <a:bodyPr wrap="square" lIns="0" tIns="0" rIns="0" bIns="0" rtlCol="0"/>
          <a:lstStyle/>
          <a:p>
            <a:endParaRPr dirty="0"/>
          </a:p>
        </p:txBody>
      </p:sp>
      <p:sp>
        <p:nvSpPr>
          <p:cNvPr id="49" name="object 17"/>
          <p:cNvSpPr/>
          <p:nvPr/>
        </p:nvSpPr>
        <p:spPr>
          <a:xfrm>
            <a:off x="7045470" y="4348271"/>
            <a:ext cx="64135" cy="64135"/>
          </a:xfrm>
          <a:custGeom>
            <a:avLst/>
            <a:gdLst/>
            <a:ahLst/>
            <a:cxnLst/>
            <a:rect l="l" t="t" r="r" b="b"/>
            <a:pathLst>
              <a:path w="64134" h="64135">
                <a:moveTo>
                  <a:pt x="32029" y="0"/>
                </a:moveTo>
                <a:lnTo>
                  <a:pt x="19561" y="2516"/>
                </a:lnTo>
                <a:lnTo>
                  <a:pt x="9380" y="9380"/>
                </a:lnTo>
                <a:lnTo>
                  <a:pt x="2516" y="19561"/>
                </a:lnTo>
                <a:lnTo>
                  <a:pt x="0" y="32029"/>
                </a:lnTo>
                <a:lnTo>
                  <a:pt x="2516" y="44497"/>
                </a:lnTo>
                <a:lnTo>
                  <a:pt x="9380" y="54678"/>
                </a:lnTo>
                <a:lnTo>
                  <a:pt x="19561" y="61542"/>
                </a:lnTo>
                <a:lnTo>
                  <a:pt x="32029" y="64058"/>
                </a:lnTo>
                <a:lnTo>
                  <a:pt x="44497" y="61542"/>
                </a:lnTo>
                <a:lnTo>
                  <a:pt x="54678" y="54678"/>
                </a:lnTo>
                <a:lnTo>
                  <a:pt x="61542" y="44497"/>
                </a:lnTo>
                <a:lnTo>
                  <a:pt x="64058" y="32029"/>
                </a:lnTo>
                <a:lnTo>
                  <a:pt x="61542" y="19561"/>
                </a:lnTo>
                <a:lnTo>
                  <a:pt x="54678" y="9380"/>
                </a:lnTo>
                <a:lnTo>
                  <a:pt x="44497" y="2516"/>
                </a:lnTo>
                <a:lnTo>
                  <a:pt x="32029" y="0"/>
                </a:lnTo>
                <a:close/>
              </a:path>
            </a:pathLst>
          </a:custGeom>
          <a:solidFill>
            <a:srgbClr val="FFFFFF"/>
          </a:solidFill>
        </p:spPr>
        <p:txBody>
          <a:bodyPr wrap="square" lIns="0" tIns="0" rIns="0" bIns="0" rtlCol="0"/>
          <a:lstStyle/>
          <a:p>
            <a:endParaRPr dirty="0"/>
          </a:p>
        </p:txBody>
      </p:sp>
      <p:sp>
        <p:nvSpPr>
          <p:cNvPr id="50" name="object 18"/>
          <p:cNvSpPr/>
          <p:nvPr/>
        </p:nvSpPr>
        <p:spPr>
          <a:xfrm>
            <a:off x="6469749" y="2017553"/>
            <a:ext cx="182880" cy="295910"/>
          </a:xfrm>
          <a:custGeom>
            <a:avLst/>
            <a:gdLst/>
            <a:ahLst/>
            <a:cxnLst/>
            <a:rect l="l" t="t" r="r" b="b"/>
            <a:pathLst>
              <a:path w="182879" h="295910">
                <a:moveTo>
                  <a:pt x="94436" y="0"/>
                </a:moveTo>
                <a:lnTo>
                  <a:pt x="56688" y="6438"/>
                </a:lnTo>
                <a:lnTo>
                  <a:pt x="24908" y="27838"/>
                </a:lnTo>
                <a:lnTo>
                  <a:pt x="4019" y="62860"/>
                </a:lnTo>
                <a:lnTo>
                  <a:pt x="0" y="88365"/>
                </a:lnTo>
                <a:lnTo>
                  <a:pt x="836" y="102021"/>
                </a:lnTo>
                <a:lnTo>
                  <a:pt x="3579" y="114186"/>
                </a:lnTo>
                <a:lnTo>
                  <a:pt x="7784" y="125175"/>
                </a:lnTo>
                <a:lnTo>
                  <a:pt x="12979" y="135177"/>
                </a:lnTo>
                <a:lnTo>
                  <a:pt x="16662" y="141565"/>
                </a:lnTo>
                <a:lnTo>
                  <a:pt x="19977" y="148068"/>
                </a:lnTo>
                <a:lnTo>
                  <a:pt x="23812" y="154227"/>
                </a:lnTo>
                <a:lnTo>
                  <a:pt x="32574" y="167935"/>
                </a:lnTo>
                <a:lnTo>
                  <a:pt x="41436" y="181527"/>
                </a:lnTo>
                <a:lnTo>
                  <a:pt x="50151" y="195227"/>
                </a:lnTo>
                <a:lnTo>
                  <a:pt x="68806" y="228924"/>
                </a:lnTo>
                <a:lnTo>
                  <a:pt x="85649" y="271873"/>
                </a:lnTo>
                <a:lnTo>
                  <a:pt x="91655" y="295819"/>
                </a:lnTo>
                <a:lnTo>
                  <a:pt x="101191" y="260340"/>
                </a:lnTo>
                <a:lnTo>
                  <a:pt x="114396" y="228760"/>
                </a:lnTo>
                <a:lnTo>
                  <a:pt x="130233" y="199872"/>
                </a:lnTo>
                <a:lnTo>
                  <a:pt x="147662" y="172464"/>
                </a:lnTo>
                <a:lnTo>
                  <a:pt x="153639" y="163360"/>
                </a:lnTo>
                <a:lnTo>
                  <a:pt x="159451" y="154152"/>
                </a:lnTo>
                <a:lnTo>
                  <a:pt x="164954" y="144738"/>
                </a:lnTo>
                <a:lnTo>
                  <a:pt x="170002" y="135012"/>
                </a:lnTo>
                <a:lnTo>
                  <a:pt x="173266" y="128243"/>
                </a:lnTo>
                <a:lnTo>
                  <a:pt x="176923" y="121906"/>
                </a:lnTo>
                <a:lnTo>
                  <a:pt x="182816" y="88035"/>
                </a:lnTo>
                <a:lnTo>
                  <a:pt x="181579" y="74554"/>
                </a:lnTo>
                <a:lnTo>
                  <a:pt x="162891" y="33518"/>
                </a:lnTo>
                <a:lnTo>
                  <a:pt x="125699" y="6438"/>
                </a:lnTo>
                <a:lnTo>
                  <a:pt x="110812" y="2021"/>
                </a:lnTo>
                <a:lnTo>
                  <a:pt x="94436" y="0"/>
                </a:lnTo>
                <a:close/>
              </a:path>
            </a:pathLst>
          </a:custGeom>
          <a:solidFill>
            <a:srgbClr val="EA7125"/>
          </a:solidFill>
        </p:spPr>
        <p:txBody>
          <a:bodyPr wrap="square" lIns="0" tIns="0" rIns="0" bIns="0" rtlCol="0"/>
          <a:lstStyle/>
          <a:p>
            <a:endParaRPr dirty="0"/>
          </a:p>
        </p:txBody>
      </p:sp>
      <p:sp>
        <p:nvSpPr>
          <p:cNvPr id="51" name="object 19"/>
          <p:cNvSpPr/>
          <p:nvPr/>
        </p:nvSpPr>
        <p:spPr>
          <a:xfrm>
            <a:off x="6469749" y="2017553"/>
            <a:ext cx="182880" cy="295910"/>
          </a:xfrm>
          <a:custGeom>
            <a:avLst/>
            <a:gdLst/>
            <a:ahLst/>
            <a:cxnLst/>
            <a:rect l="l" t="t" r="r" b="b"/>
            <a:pathLst>
              <a:path w="182879" h="295910">
                <a:moveTo>
                  <a:pt x="91655" y="295819"/>
                </a:moveTo>
                <a:lnTo>
                  <a:pt x="77949" y="249685"/>
                </a:lnTo>
                <a:lnTo>
                  <a:pt x="58470" y="209256"/>
                </a:lnTo>
                <a:lnTo>
                  <a:pt x="32574" y="167935"/>
                </a:lnTo>
                <a:lnTo>
                  <a:pt x="23812" y="154227"/>
                </a:lnTo>
                <a:lnTo>
                  <a:pt x="19977" y="148068"/>
                </a:lnTo>
                <a:lnTo>
                  <a:pt x="16662" y="141565"/>
                </a:lnTo>
                <a:lnTo>
                  <a:pt x="12979" y="135177"/>
                </a:lnTo>
                <a:lnTo>
                  <a:pt x="7784" y="125175"/>
                </a:lnTo>
                <a:lnTo>
                  <a:pt x="3579" y="114186"/>
                </a:lnTo>
                <a:lnTo>
                  <a:pt x="829" y="101989"/>
                </a:lnTo>
                <a:lnTo>
                  <a:pt x="0" y="88365"/>
                </a:lnTo>
                <a:lnTo>
                  <a:pt x="1184" y="74960"/>
                </a:lnTo>
                <a:lnTo>
                  <a:pt x="24908" y="27838"/>
                </a:lnTo>
                <a:lnTo>
                  <a:pt x="56732" y="6414"/>
                </a:lnTo>
                <a:lnTo>
                  <a:pt x="94436" y="0"/>
                </a:lnTo>
                <a:lnTo>
                  <a:pt x="110812" y="2021"/>
                </a:lnTo>
                <a:lnTo>
                  <a:pt x="147744" y="18749"/>
                </a:lnTo>
                <a:lnTo>
                  <a:pt x="174447" y="51764"/>
                </a:lnTo>
                <a:lnTo>
                  <a:pt x="182816" y="88035"/>
                </a:lnTo>
                <a:lnTo>
                  <a:pt x="182665" y="95201"/>
                </a:lnTo>
                <a:lnTo>
                  <a:pt x="173266" y="128243"/>
                </a:lnTo>
                <a:lnTo>
                  <a:pt x="170002" y="135012"/>
                </a:lnTo>
                <a:lnTo>
                  <a:pt x="164954" y="144738"/>
                </a:lnTo>
                <a:lnTo>
                  <a:pt x="159451" y="154152"/>
                </a:lnTo>
                <a:lnTo>
                  <a:pt x="153639" y="163360"/>
                </a:lnTo>
                <a:lnTo>
                  <a:pt x="147662" y="172464"/>
                </a:lnTo>
                <a:lnTo>
                  <a:pt x="130233" y="199872"/>
                </a:lnTo>
                <a:lnTo>
                  <a:pt x="114396" y="228760"/>
                </a:lnTo>
                <a:lnTo>
                  <a:pt x="101191" y="260340"/>
                </a:lnTo>
                <a:lnTo>
                  <a:pt x="91655" y="295819"/>
                </a:lnTo>
                <a:close/>
              </a:path>
            </a:pathLst>
          </a:custGeom>
          <a:ln w="6464">
            <a:solidFill>
              <a:srgbClr val="FFFFFF"/>
            </a:solidFill>
          </a:ln>
        </p:spPr>
        <p:txBody>
          <a:bodyPr wrap="square" lIns="0" tIns="0" rIns="0" bIns="0" rtlCol="0"/>
          <a:lstStyle/>
          <a:p>
            <a:endParaRPr dirty="0"/>
          </a:p>
        </p:txBody>
      </p:sp>
      <p:sp>
        <p:nvSpPr>
          <p:cNvPr id="52" name="object 20"/>
          <p:cNvSpPr/>
          <p:nvPr/>
        </p:nvSpPr>
        <p:spPr>
          <a:xfrm>
            <a:off x="6529132" y="2073672"/>
            <a:ext cx="64135" cy="64135"/>
          </a:xfrm>
          <a:custGeom>
            <a:avLst/>
            <a:gdLst/>
            <a:ahLst/>
            <a:cxnLst/>
            <a:rect l="l" t="t" r="r" b="b"/>
            <a:pathLst>
              <a:path w="64134" h="64135">
                <a:moveTo>
                  <a:pt x="32029" y="0"/>
                </a:moveTo>
                <a:lnTo>
                  <a:pt x="19561" y="2516"/>
                </a:lnTo>
                <a:lnTo>
                  <a:pt x="9380" y="9380"/>
                </a:lnTo>
                <a:lnTo>
                  <a:pt x="2516" y="19561"/>
                </a:lnTo>
                <a:lnTo>
                  <a:pt x="0" y="32029"/>
                </a:lnTo>
                <a:lnTo>
                  <a:pt x="2516" y="44497"/>
                </a:lnTo>
                <a:lnTo>
                  <a:pt x="9380" y="54678"/>
                </a:lnTo>
                <a:lnTo>
                  <a:pt x="19561" y="61542"/>
                </a:lnTo>
                <a:lnTo>
                  <a:pt x="32029" y="64058"/>
                </a:lnTo>
                <a:lnTo>
                  <a:pt x="44497" y="61542"/>
                </a:lnTo>
                <a:lnTo>
                  <a:pt x="54678" y="54678"/>
                </a:lnTo>
                <a:lnTo>
                  <a:pt x="61542" y="44497"/>
                </a:lnTo>
                <a:lnTo>
                  <a:pt x="64058" y="32029"/>
                </a:lnTo>
                <a:lnTo>
                  <a:pt x="61542" y="19561"/>
                </a:lnTo>
                <a:lnTo>
                  <a:pt x="54678" y="9380"/>
                </a:lnTo>
                <a:lnTo>
                  <a:pt x="44497" y="2516"/>
                </a:lnTo>
                <a:lnTo>
                  <a:pt x="32029" y="0"/>
                </a:lnTo>
                <a:close/>
              </a:path>
            </a:pathLst>
          </a:custGeom>
          <a:solidFill>
            <a:srgbClr val="FFFFFF"/>
          </a:solidFill>
        </p:spPr>
        <p:txBody>
          <a:bodyPr wrap="square" lIns="0" tIns="0" rIns="0" bIns="0" rtlCol="0"/>
          <a:lstStyle/>
          <a:p>
            <a:endParaRPr dirty="0"/>
          </a:p>
        </p:txBody>
      </p:sp>
      <p:sp>
        <p:nvSpPr>
          <p:cNvPr id="53" name="object 21"/>
          <p:cNvSpPr/>
          <p:nvPr/>
        </p:nvSpPr>
        <p:spPr>
          <a:xfrm>
            <a:off x="5136248" y="2208790"/>
            <a:ext cx="853790" cy="505477"/>
          </a:xfrm>
          <a:custGeom>
            <a:avLst/>
            <a:gdLst/>
            <a:ahLst/>
            <a:cxnLst/>
            <a:rect l="l" t="t" r="r" b="b"/>
            <a:pathLst>
              <a:path w="1318895" h="762635">
                <a:moveTo>
                  <a:pt x="1318298" y="762076"/>
                </a:moveTo>
                <a:lnTo>
                  <a:pt x="934882" y="402532"/>
                </a:lnTo>
                <a:lnTo>
                  <a:pt x="669755" y="203301"/>
                </a:lnTo>
                <a:lnTo>
                  <a:pt x="399324" y="92938"/>
                </a:lnTo>
                <a:lnTo>
                  <a:pt x="0" y="0"/>
                </a:lnTo>
              </a:path>
            </a:pathLst>
          </a:custGeom>
          <a:ln w="26581">
            <a:solidFill>
              <a:srgbClr val="EA7125"/>
            </a:solidFill>
            <a:prstDash val="dash"/>
          </a:ln>
        </p:spPr>
        <p:txBody>
          <a:bodyPr wrap="square" lIns="0" tIns="0" rIns="0" bIns="0" rtlCol="0"/>
          <a:lstStyle/>
          <a:p>
            <a:endParaRPr dirty="0"/>
          </a:p>
        </p:txBody>
      </p:sp>
      <p:sp>
        <p:nvSpPr>
          <p:cNvPr id="54" name="object 22"/>
          <p:cNvSpPr/>
          <p:nvPr/>
        </p:nvSpPr>
        <p:spPr>
          <a:xfrm rot="1330147">
            <a:off x="4978381" y="2127423"/>
            <a:ext cx="147955" cy="100330"/>
          </a:xfrm>
          <a:custGeom>
            <a:avLst/>
            <a:gdLst/>
            <a:ahLst/>
            <a:cxnLst/>
            <a:rect l="l" t="t" r="r" b="b"/>
            <a:pathLst>
              <a:path w="147954" h="100330">
                <a:moveTo>
                  <a:pt x="147675" y="0"/>
                </a:moveTo>
                <a:lnTo>
                  <a:pt x="0" y="20548"/>
                </a:lnTo>
                <a:lnTo>
                  <a:pt x="126339" y="99720"/>
                </a:lnTo>
                <a:lnTo>
                  <a:pt x="87680" y="39306"/>
                </a:lnTo>
                <a:lnTo>
                  <a:pt x="147675" y="0"/>
                </a:lnTo>
                <a:close/>
              </a:path>
            </a:pathLst>
          </a:custGeom>
          <a:solidFill>
            <a:srgbClr val="EA7125"/>
          </a:solidFill>
        </p:spPr>
        <p:txBody>
          <a:bodyPr wrap="square" lIns="0" tIns="0" rIns="0" bIns="0" rtlCol="0"/>
          <a:lstStyle/>
          <a:p>
            <a:endParaRPr dirty="0"/>
          </a:p>
        </p:txBody>
      </p:sp>
      <p:sp>
        <p:nvSpPr>
          <p:cNvPr id="55" name="object 23"/>
          <p:cNvSpPr/>
          <p:nvPr/>
        </p:nvSpPr>
        <p:spPr>
          <a:xfrm>
            <a:off x="6618699" y="4389158"/>
            <a:ext cx="276860" cy="172720"/>
          </a:xfrm>
          <a:custGeom>
            <a:avLst/>
            <a:gdLst/>
            <a:ahLst/>
            <a:cxnLst/>
            <a:rect l="l" t="t" r="r" b="b"/>
            <a:pathLst>
              <a:path w="276859" h="172720">
                <a:moveTo>
                  <a:pt x="0" y="0"/>
                </a:moveTo>
                <a:lnTo>
                  <a:pt x="52642" y="73523"/>
                </a:lnTo>
                <a:lnTo>
                  <a:pt x="99004" y="115984"/>
                </a:lnTo>
                <a:lnTo>
                  <a:pt x="165018" y="143541"/>
                </a:lnTo>
                <a:lnTo>
                  <a:pt x="276618" y="172351"/>
                </a:lnTo>
              </a:path>
            </a:pathLst>
          </a:custGeom>
          <a:ln w="26581">
            <a:solidFill>
              <a:srgbClr val="EA7125"/>
            </a:solidFill>
            <a:prstDash val="dash"/>
          </a:ln>
        </p:spPr>
        <p:txBody>
          <a:bodyPr wrap="square" lIns="0" tIns="0" rIns="0" bIns="0" rtlCol="0"/>
          <a:lstStyle/>
          <a:p>
            <a:endParaRPr dirty="0"/>
          </a:p>
        </p:txBody>
      </p:sp>
      <p:sp>
        <p:nvSpPr>
          <p:cNvPr id="56" name="object 24"/>
          <p:cNvSpPr/>
          <p:nvPr/>
        </p:nvSpPr>
        <p:spPr>
          <a:xfrm>
            <a:off x="6852005" y="4505829"/>
            <a:ext cx="148590" cy="99695"/>
          </a:xfrm>
          <a:custGeom>
            <a:avLst/>
            <a:gdLst/>
            <a:ahLst/>
            <a:cxnLst/>
            <a:rect l="l" t="t" r="r" b="b"/>
            <a:pathLst>
              <a:path w="148590" h="99695">
                <a:moveTo>
                  <a:pt x="24117" y="0"/>
                </a:moveTo>
                <a:lnTo>
                  <a:pt x="44521" y="36123"/>
                </a:lnTo>
                <a:lnTo>
                  <a:pt x="48810" y="58485"/>
                </a:lnTo>
                <a:lnTo>
                  <a:pt x="34723" y="76372"/>
                </a:lnTo>
                <a:lnTo>
                  <a:pt x="0" y="99072"/>
                </a:lnTo>
                <a:lnTo>
                  <a:pt x="148183" y="82677"/>
                </a:lnTo>
                <a:lnTo>
                  <a:pt x="24117" y="0"/>
                </a:lnTo>
                <a:close/>
              </a:path>
            </a:pathLst>
          </a:custGeom>
          <a:solidFill>
            <a:srgbClr val="EA7125"/>
          </a:solidFill>
        </p:spPr>
        <p:txBody>
          <a:bodyPr wrap="square" lIns="0" tIns="0" rIns="0" bIns="0" rtlCol="0"/>
          <a:lstStyle/>
          <a:p>
            <a:endParaRPr dirty="0"/>
          </a:p>
        </p:txBody>
      </p:sp>
      <p:sp>
        <p:nvSpPr>
          <p:cNvPr id="57" name="object 25"/>
          <p:cNvSpPr/>
          <p:nvPr/>
        </p:nvSpPr>
        <p:spPr>
          <a:xfrm>
            <a:off x="6402812" y="3618251"/>
            <a:ext cx="26670" cy="207645"/>
          </a:xfrm>
          <a:custGeom>
            <a:avLst/>
            <a:gdLst/>
            <a:ahLst/>
            <a:cxnLst/>
            <a:rect l="l" t="t" r="r" b="b"/>
            <a:pathLst>
              <a:path w="26670" h="207645">
                <a:moveTo>
                  <a:pt x="26500" y="0"/>
                </a:moveTo>
                <a:lnTo>
                  <a:pt x="7197" y="72394"/>
                </a:lnTo>
                <a:lnTo>
                  <a:pt x="0" y="118095"/>
                </a:lnTo>
                <a:lnTo>
                  <a:pt x="4220" y="156517"/>
                </a:lnTo>
                <a:lnTo>
                  <a:pt x="19172" y="207073"/>
                </a:lnTo>
              </a:path>
            </a:pathLst>
          </a:custGeom>
          <a:ln w="26581">
            <a:solidFill>
              <a:srgbClr val="EA7125"/>
            </a:solidFill>
            <a:prstDash val="dash"/>
          </a:ln>
        </p:spPr>
        <p:txBody>
          <a:bodyPr wrap="square" lIns="0" tIns="0" rIns="0" bIns="0" rtlCol="0"/>
          <a:lstStyle/>
          <a:p>
            <a:endParaRPr dirty="0"/>
          </a:p>
        </p:txBody>
      </p:sp>
      <p:sp>
        <p:nvSpPr>
          <p:cNvPr id="58" name="object 26"/>
          <p:cNvSpPr/>
          <p:nvPr/>
        </p:nvSpPr>
        <p:spPr>
          <a:xfrm>
            <a:off x="6671212" y="2423675"/>
            <a:ext cx="81280" cy="394335"/>
          </a:xfrm>
          <a:custGeom>
            <a:avLst/>
            <a:gdLst/>
            <a:ahLst/>
            <a:cxnLst/>
            <a:rect l="l" t="t" r="r" b="b"/>
            <a:pathLst>
              <a:path w="81279" h="394335">
                <a:moveTo>
                  <a:pt x="39103" y="394030"/>
                </a:moveTo>
                <a:lnTo>
                  <a:pt x="73539" y="263979"/>
                </a:lnTo>
                <a:lnTo>
                  <a:pt x="80945" y="179584"/>
                </a:lnTo>
                <a:lnTo>
                  <a:pt x="57653" y="103904"/>
                </a:lnTo>
                <a:lnTo>
                  <a:pt x="0" y="0"/>
                </a:lnTo>
              </a:path>
            </a:pathLst>
          </a:custGeom>
          <a:ln w="26581">
            <a:solidFill>
              <a:srgbClr val="EA7125"/>
            </a:solidFill>
            <a:prstDash val="dash"/>
          </a:ln>
        </p:spPr>
        <p:txBody>
          <a:bodyPr wrap="square" lIns="0" tIns="0" rIns="0" bIns="0" rtlCol="0"/>
          <a:lstStyle/>
          <a:p>
            <a:endParaRPr dirty="0"/>
          </a:p>
        </p:txBody>
      </p:sp>
      <p:sp>
        <p:nvSpPr>
          <p:cNvPr id="59" name="object 27"/>
          <p:cNvSpPr/>
          <p:nvPr/>
        </p:nvSpPr>
        <p:spPr>
          <a:xfrm>
            <a:off x="6626015" y="2346232"/>
            <a:ext cx="114935" cy="147320"/>
          </a:xfrm>
          <a:custGeom>
            <a:avLst/>
            <a:gdLst/>
            <a:ahLst/>
            <a:cxnLst/>
            <a:rect l="l" t="t" r="r" b="b"/>
            <a:pathLst>
              <a:path w="114934" h="147319">
                <a:moveTo>
                  <a:pt x="0" y="0"/>
                </a:moveTo>
                <a:lnTo>
                  <a:pt x="26581" y="146710"/>
                </a:lnTo>
                <a:lnTo>
                  <a:pt x="45186" y="77444"/>
                </a:lnTo>
                <a:lnTo>
                  <a:pt x="93160" y="77444"/>
                </a:lnTo>
                <a:lnTo>
                  <a:pt x="0" y="0"/>
                </a:lnTo>
                <a:close/>
              </a:path>
              <a:path w="114934" h="147319">
                <a:moveTo>
                  <a:pt x="93160" y="77444"/>
                </a:moveTo>
                <a:lnTo>
                  <a:pt x="45186" y="77444"/>
                </a:lnTo>
                <a:lnTo>
                  <a:pt x="114655" y="95313"/>
                </a:lnTo>
                <a:lnTo>
                  <a:pt x="93160" y="77444"/>
                </a:lnTo>
                <a:close/>
              </a:path>
            </a:pathLst>
          </a:custGeom>
          <a:solidFill>
            <a:srgbClr val="EA7125"/>
          </a:solidFill>
        </p:spPr>
        <p:txBody>
          <a:bodyPr wrap="square" lIns="0" tIns="0" rIns="0" bIns="0" rtlCol="0"/>
          <a:lstStyle/>
          <a:p>
            <a:endParaRPr dirty="0"/>
          </a:p>
        </p:txBody>
      </p:sp>
      <p:sp>
        <p:nvSpPr>
          <p:cNvPr id="60" name="object 28"/>
          <p:cNvSpPr/>
          <p:nvPr/>
        </p:nvSpPr>
        <p:spPr>
          <a:xfrm>
            <a:off x="6388878" y="2744565"/>
            <a:ext cx="92710" cy="121285"/>
          </a:xfrm>
          <a:custGeom>
            <a:avLst/>
            <a:gdLst/>
            <a:ahLst/>
            <a:cxnLst/>
            <a:rect l="l" t="t" r="r" b="b"/>
            <a:pathLst>
              <a:path w="92710" h="121285">
                <a:moveTo>
                  <a:pt x="77739" y="14643"/>
                </a:moveTo>
                <a:lnTo>
                  <a:pt x="69888" y="14643"/>
                </a:lnTo>
                <a:lnTo>
                  <a:pt x="84581" y="49326"/>
                </a:lnTo>
                <a:lnTo>
                  <a:pt x="84581" y="119214"/>
                </a:lnTo>
                <a:lnTo>
                  <a:pt x="92367" y="121018"/>
                </a:lnTo>
                <a:lnTo>
                  <a:pt x="92367" y="51447"/>
                </a:lnTo>
                <a:lnTo>
                  <a:pt x="77739" y="14643"/>
                </a:lnTo>
                <a:close/>
              </a:path>
              <a:path w="92710" h="121285">
                <a:moveTo>
                  <a:pt x="71920" y="0"/>
                </a:moveTo>
                <a:lnTo>
                  <a:pt x="13195" y="0"/>
                </a:lnTo>
                <a:lnTo>
                  <a:pt x="0" y="18834"/>
                </a:lnTo>
                <a:lnTo>
                  <a:pt x="49428" y="110718"/>
                </a:lnTo>
                <a:lnTo>
                  <a:pt x="55537" y="112191"/>
                </a:lnTo>
                <a:lnTo>
                  <a:pt x="55537" y="38277"/>
                </a:lnTo>
                <a:lnTo>
                  <a:pt x="69888" y="14643"/>
                </a:lnTo>
                <a:lnTo>
                  <a:pt x="77739" y="14643"/>
                </a:lnTo>
                <a:lnTo>
                  <a:pt x="71920" y="0"/>
                </a:lnTo>
                <a:close/>
              </a:path>
            </a:pathLst>
          </a:custGeom>
          <a:solidFill>
            <a:srgbClr val="F6862C"/>
          </a:solidFill>
        </p:spPr>
        <p:txBody>
          <a:bodyPr wrap="square" lIns="0" tIns="0" rIns="0" bIns="0" rtlCol="0"/>
          <a:lstStyle/>
          <a:p>
            <a:endParaRPr dirty="0"/>
          </a:p>
        </p:txBody>
      </p:sp>
      <p:sp>
        <p:nvSpPr>
          <p:cNvPr id="61" name="object 29"/>
          <p:cNvSpPr/>
          <p:nvPr/>
        </p:nvSpPr>
        <p:spPr>
          <a:xfrm>
            <a:off x="6504649" y="2942393"/>
            <a:ext cx="17780" cy="81915"/>
          </a:xfrm>
          <a:custGeom>
            <a:avLst/>
            <a:gdLst/>
            <a:ahLst/>
            <a:cxnLst/>
            <a:rect l="l" t="t" r="r" b="b"/>
            <a:pathLst>
              <a:path w="17779" h="81914">
                <a:moveTo>
                  <a:pt x="13563" y="0"/>
                </a:moveTo>
                <a:lnTo>
                  <a:pt x="3924" y="0"/>
                </a:lnTo>
                <a:lnTo>
                  <a:pt x="38" y="3962"/>
                </a:lnTo>
                <a:lnTo>
                  <a:pt x="0" y="81610"/>
                </a:lnTo>
                <a:lnTo>
                  <a:pt x="17500" y="80835"/>
                </a:lnTo>
                <a:lnTo>
                  <a:pt x="17449" y="3962"/>
                </a:lnTo>
                <a:lnTo>
                  <a:pt x="13563" y="0"/>
                </a:lnTo>
                <a:close/>
              </a:path>
            </a:pathLst>
          </a:custGeom>
          <a:solidFill>
            <a:srgbClr val="F6862C"/>
          </a:solidFill>
        </p:spPr>
        <p:txBody>
          <a:bodyPr wrap="square" lIns="0" tIns="0" rIns="0" bIns="0" rtlCol="0"/>
          <a:lstStyle/>
          <a:p>
            <a:endParaRPr dirty="0"/>
          </a:p>
        </p:txBody>
      </p:sp>
      <p:sp>
        <p:nvSpPr>
          <p:cNvPr id="62" name="object 30"/>
          <p:cNvSpPr/>
          <p:nvPr/>
        </p:nvSpPr>
        <p:spPr>
          <a:xfrm>
            <a:off x="6383575" y="2928823"/>
            <a:ext cx="26034" cy="99695"/>
          </a:xfrm>
          <a:custGeom>
            <a:avLst/>
            <a:gdLst/>
            <a:ahLst/>
            <a:cxnLst/>
            <a:rect l="l" t="t" r="r" b="b"/>
            <a:pathLst>
              <a:path w="26035" h="99694">
                <a:moveTo>
                  <a:pt x="20040" y="0"/>
                </a:moveTo>
                <a:lnTo>
                  <a:pt x="5816" y="0"/>
                </a:lnTo>
                <a:lnTo>
                  <a:pt x="50" y="5842"/>
                </a:lnTo>
                <a:lnTo>
                  <a:pt x="0" y="99390"/>
                </a:lnTo>
                <a:lnTo>
                  <a:pt x="25869" y="98463"/>
                </a:lnTo>
                <a:lnTo>
                  <a:pt x="25857" y="13055"/>
                </a:lnTo>
                <a:lnTo>
                  <a:pt x="25806" y="5842"/>
                </a:lnTo>
                <a:lnTo>
                  <a:pt x="20040" y="0"/>
                </a:lnTo>
                <a:close/>
              </a:path>
            </a:pathLst>
          </a:custGeom>
          <a:solidFill>
            <a:srgbClr val="F6862C"/>
          </a:solidFill>
        </p:spPr>
        <p:txBody>
          <a:bodyPr wrap="square" lIns="0" tIns="0" rIns="0" bIns="0" rtlCol="0"/>
          <a:lstStyle/>
          <a:p>
            <a:endParaRPr dirty="0"/>
          </a:p>
        </p:txBody>
      </p:sp>
      <p:sp>
        <p:nvSpPr>
          <p:cNvPr id="63" name="object 31"/>
          <p:cNvSpPr/>
          <p:nvPr/>
        </p:nvSpPr>
        <p:spPr>
          <a:xfrm>
            <a:off x="6438491" y="2935932"/>
            <a:ext cx="43180" cy="118745"/>
          </a:xfrm>
          <a:custGeom>
            <a:avLst/>
            <a:gdLst/>
            <a:ahLst/>
            <a:cxnLst/>
            <a:rect l="l" t="t" r="r" b="b"/>
            <a:pathLst>
              <a:path w="43179" h="118744">
                <a:moveTo>
                  <a:pt x="21374" y="0"/>
                </a:moveTo>
                <a:lnTo>
                  <a:pt x="13083" y="1694"/>
                </a:lnTo>
                <a:lnTo>
                  <a:pt x="6307" y="6316"/>
                </a:lnTo>
                <a:lnTo>
                  <a:pt x="1723" y="13174"/>
                </a:lnTo>
                <a:lnTo>
                  <a:pt x="0" y="21577"/>
                </a:lnTo>
                <a:lnTo>
                  <a:pt x="0" y="118681"/>
                </a:lnTo>
                <a:lnTo>
                  <a:pt x="42748" y="114998"/>
                </a:lnTo>
                <a:lnTo>
                  <a:pt x="42748" y="21577"/>
                </a:lnTo>
                <a:lnTo>
                  <a:pt x="41030" y="13174"/>
                </a:lnTo>
                <a:lnTo>
                  <a:pt x="36442" y="6316"/>
                </a:lnTo>
                <a:lnTo>
                  <a:pt x="29664" y="1694"/>
                </a:lnTo>
                <a:lnTo>
                  <a:pt x="21374" y="0"/>
                </a:lnTo>
                <a:close/>
              </a:path>
            </a:pathLst>
          </a:custGeom>
          <a:solidFill>
            <a:srgbClr val="F6862C"/>
          </a:solidFill>
        </p:spPr>
        <p:txBody>
          <a:bodyPr wrap="square" lIns="0" tIns="0" rIns="0" bIns="0" rtlCol="0"/>
          <a:lstStyle/>
          <a:p>
            <a:endParaRPr dirty="0"/>
          </a:p>
        </p:txBody>
      </p:sp>
      <p:sp>
        <p:nvSpPr>
          <p:cNvPr id="64" name="object 32"/>
          <p:cNvSpPr/>
          <p:nvPr/>
        </p:nvSpPr>
        <p:spPr>
          <a:xfrm>
            <a:off x="6193549" y="2757048"/>
            <a:ext cx="492759" cy="665480"/>
          </a:xfrm>
          <a:custGeom>
            <a:avLst/>
            <a:gdLst/>
            <a:ahLst/>
            <a:cxnLst/>
            <a:rect l="l" t="t" r="r" b="b"/>
            <a:pathLst>
              <a:path w="492759" h="665479">
                <a:moveTo>
                  <a:pt x="185534" y="63360"/>
                </a:moveTo>
                <a:lnTo>
                  <a:pt x="120082" y="72287"/>
                </a:lnTo>
                <a:lnTo>
                  <a:pt x="64452" y="83440"/>
                </a:lnTo>
                <a:lnTo>
                  <a:pt x="25196" y="93147"/>
                </a:lnTo>
                <a:lnTo>
                  <a:pt x="0" y="100406"/>
                </a:lnTo>
                <a:lnTo>
                  <a:pt x="0" y="427253"/>
                </a:lnTo>
                <a:lnTo>
                  <a:pt x="11718" y="481844"/>
                </a:lnTo>
                <a:lnTo>
                  <a:pt x="44183" y="524548"/>
                </a:lnTo>
                <a:lnTo>
                  <a:pt x="44373" y="524700"/>
                </a:lnTo>
                <a:lnTo>
                  <a:pt x="49148" y="528993"/>
                </a:lnTo>
                <a:lnTo>
                  <a:pt x="54140" y="532942"/>
                </a:lnTo>
                <a:lnTo>
                  <a:pt x="246202" y="665327"/>
                </a:lnTo>
                <a:lnTo>
                  <a:pt x="256438" y="658393"/>
                </a:lnTo>
                <a:lnTo>
                  <a:pt x="291218" y="634390"/>
                </a:lnTo>
                <a:lnTo>
                  <a:pt x="246786" y="634390"/>
                </a:lnTo>
                <a:lnTo>
                  <a:pt x="246784" y="606856"/>
                </a:lnTo>
                <a:lnTo>
                  <a:pt x="205676" y="606856"/>
                </a:lnTo>
                <a:lnTo>
                  <a:pt x="180847" y="589724"/>
                </a:lnTo>
                <a:lnTo>
                  <a:pt x="180847" y="570052"/>
                </a:lnTo>
                <a:lnTo>
                  <a:pt x="152336" y="570052"/>
                </a:lnTo>
                <a:lnTo>
                  <a:pt x="130911" y="555244"/>
                </a:lnTo>
                <a:lnTo>
                  <a:pt x="130913" y="508292"/>
                </a:lnTo>
                <a:lnTo>
                  <a:pt x="63830" y="508292"/>
                </a:lnTo>
                <a:lnTo>
                  <a:pt x="33820" y="470803"/>
                </a:lnTo>
                <a:lnTo>
                  <a:pt x="24536" y="427253"/>
                </a:lnTo>
                <a:lnTo>
                  <a:pt x="24536" y="119786"/>
                </a:lnTo>
                <a:lnTo>
                  <a:pt x="84434" y="105302"/>
                </a:lnTo>
                <a:lnTo>
                  <a:pt x="125558" y="97383"/>
                </a:lnTo>
                <a:lnTo>
                  <a:pt x="171576" y="90639"/>
                </a:lnTo>
                <a:lnTo>
                  <a:pt x="185534" y="63360"/>
                </a:lnTo>
                <a:close/>
              </a:path>
              <a:path w="492759" h="665479">
                <a:moveTo>
                  <a:pt x="300024" y="508406"/>
                </a:moveTo>
                <a:lnTo>
                  <a:pt x="275247" y="614743"/>
                </a:lnTo>
                <a:lnTo>
                  <a:pt x="246786" y="634390"/>
                </a:lnTo>
                <a:lnTo>
                  <a:pt x="291218" y="634390"/>
                </a:lnTo>
                <a:lnTo>
                  <a:pt x="369224" y="580555"/>
                </a:lnTo>
                <a:lnTo>
                  <a:pt x="324789" y="580555"/>
                </a:lnTo>
                <a:lnTo>
                  <a:pt x="324695" y="532942"/>
                </a:lnTo>
                <a:lnTo>
                  <a:pt x="322788" y="523660"/>
                </a:lnTo>
                <a:lnTo>
                  <a:pt x="317477" y="515716"/>
                </a:lnTo>
                <a:lnTo>
                  <a:pt x="309628" y="510366"/>
                </a:lnTo>
                <a:lnTo>
                  <a:pt x="300024" y="508406"/>
                </a:lnTo>
                <a:close/>
              </a:path>
              <a:path w="492759" h="665479">
                <a:moveTo>
                  <a:pt x="246775" y="508406"/>
                </a:moveTo>
                <a:lnTo>
                  <a:pt x="200101" y="508406"/>
                </a:lnTo>
                <a:lnTo>
                  <a:pt x="205638" y="514007"/>
                </a:lnTo>
                <a:lnTo>
                  <a:pt x="205676" y="606856"/>
                </a:lnTo>
                <a:lnTo>
                  <a:pt x="246784" y="606856"/>
                </a:lnTo>
                <a:lnTo>
                  <a:pt x="246775" y="508406"/>
                </a:lnTo>
                <a:close/>
              </a:path>
              <a:path w="492759" h="665479">
                <a:moveTo>
                  <a:pt x="395605" y="488569"/>
                </a:moveTo>
                <a:lnTo>
                  <a:pt x="377570" y="544131"/>
                </a:lnTo>
                <a:lnTo>
                  <a:pt x="324789" y="580555"/>
                </a:lnTo>
                <a:lnTo>
                  <a:pt x="369224" y="580555"/>
                </a:lnTo>
                <a:lnTo>
                  <a:pt x="438213" y="532942"/>
                </a:lnTo>
                <a:lnTo>
                  <a:pt x="443230" y="528980"/>
                </a:lnTo>
                <a:lnTo>
                  <a:pt x="448170" y="524548"/>
                </a:lnTo>
                <a:lnTo>
                  <a:pt x="453289" y="519226"/>
                </a:lnTo>
                <a:lnTo>
                  <a:pt x="413638" y="519226"/>
                </a:lnTo>
                <a:lnTo>
                  <a:pt x="413521" y="506209"/>
                </a:lnTo>
                <a:lnTo>
                  <a:pt x="412180" y="499686"/>
                </a:lnTo>
                <a:lnTo>
                  <a:pt x="408316" y="493898"/>
                </a:lnTo>
                <a:lnTo>
                  <a:pt x="402601" y="489998"/>
                </a:lnTo>
                <a:lnTo>
                  <a:pt x="395605" y="488569"/>
                </a:lnTo>
                <a:close/>
              </a:path>
              <a:path w="492759" h="665479">
                <a:moveTo>
                  <a:pt x="246774" y="497700"/>
                </a:moveTo>
                <a:lnTo>
                  <a:pt x="147523" y="497700"/>
                </a:lnTo>
                <a:lnTo>
                  <a:pt x="152298" y="502539"/>
                </a:lnTo>
                <a:lnTo>
                  <a:pt x="152336" y="570052"/>
                </a:lnTo>
                <a:lnTo>
                  <a:pt x="180847" y="570052"/>
                </a:lnTo>
                <a:lnTo>
                  <a:pt x="180898" y="514007"/>
                </a:lnTo>
                <a:lnTo>
                  <a:pt x="186435" y="508406"/>
                </a:lnTo>
                <a:lnTo>
                  <a:pt x="246775" y="508406"/>
                </a:lnTo>
                <a:lnTo>
                  <a:pt x="246774" y="497700"/>
                </a:lnTo>
                <a:close/>
              </a:path>
              <a:path w="492759" h="665479">
                <a:moveTo>
                  <a:pt x="329971" y="65773"/>
                </a:moveTo>
                <a:lnTo>
                  <a:pt x="344716" y="93624"/>
                </a:lnTo>
                <a:lnTo>
                  <a:pt x="350685" y="94500"/>
                </a:lnTo>
                <a:lnTo>
                  <a:pt x="356082" y="95351"/>
                </a:lnTo>
                <a:lnTo>
                  <a:pt x="356209" y="95605"/>
                </a:lnTo>
                <a:lnTo>
                  <a:pt x="390312" y="101679"/>
                </a:lnTo>
                <a:lnTo>
                  <a:pt x="420493" y="108018"/>
                </a:lnTo>
                <a:lnTo>
                  <a:pt x="445562" y="113957"/>
                </a:lnTo>
                <a:lnTo>
                  <a:pt x="464146" y="118783"/>
                </a:lnTo>
                <a:lnTo>
                  <a:pt x="467829" y="119786"/>
                </a:lnTo>
                <a:lnTo>
                  <a:pt x="467829" y="427253"/>
                </a:lnTo>
                <a:lnTo>
                  <a:pt x="458550" y="470812"/>
                </a:lnTo>
                <a:lnTo>
                  <a:pt x="432917" y="504532"/>
                </a:lnTo>
                <a:lnTo>
                  <a:pt x="432295" y="505040"/>
                </a:lnTo>
                <a:lnTo>
                  <a:pt x="428193" y="508749"/>
                </a:lnTo>
                <a:lnTo>
                  <a:pt x="423913" y="512127"/>
                </a:lnTo>
                <a:lnTo>
                  <a:pt x="413638" y="519226"/>
                </a:lnTo>
                <a:lnTo>
                  <a:pt x="453289" y="519226"/>
                </a:lnTo>
                <a:lnTo>
                  <a:pt x="466748" y="505234"/>
                </a:lnTo>
                <a:lnTo>
                  <a:pt x="480639" y="481844"/>
                </a:lnTo>
                <a:lnTo>
                  <a:pt x="489341" y="455482"/>
                </a:lnTo>
                <a:lnTo>
                  <a:pt x="492353" y="427253"/>
                </a:lnTo>
                <a:lnTo>
                  <a:pt x="492353" y="100406"/>
                </a:lnTo>
                <a:lnTo>
                  <a:pt x="450336" y="88786"/>
                </a:lnTo>
                <a:lnTo>
                  <a:pt x="408958" y="79223"/>
                </a:lnTo>
                <a:lnTo>
                  <a:pt x="358746" y="69885"/>
                </a:lnTo>
                <a:lnTo>
                  <a:pt x="329971" y="65773"/>
                </a:lnTo>
                <a:close/>
              </a:path>
              <a:path w="492759" h="665479">
                <a:moveTo>
                  <a:pt x="262331" y="0"/>
                </a:moveTo>
                <a:lnTo>
                  <a:pt x="212128" y="26174"/>
                </a:lnTo>
                <a:lnTo>
                  <a:pt x="212128" y="34950"/>
                </a:lnTo>
                <a:lnTo>
                  <a:pt x="170637" y="113957"/>
                </a:lnTo>
                <a:lnTo>
                  <a:pt x="142011" y="113957"/>
                </a:lnTo>
                <a:lnTo>
                  <a:pt x="121564" y="165404"/>
                </a:lnTo>
                <a:lnTo>
                  <a:pt x="121564" y="203962"/>
                </a:lnTo>
                <a:lnTo>
                  <a:pt x="98932" y="243052"/>
                </a:lnTo>
                <a:lnTo>
                  <a:pt x="54305" y="263601"/>
                </a:lnTo>
                <a:lnTo>
                  <a:pt x="54305" y="289229"/>
                </a:lnTo>
                <a:lnTo>
                  <a:pt x="63449" y="290233"/>
                </a:lnTo>
                <a:lnTo>
                  <a:pt x="63411" y="307365"/>
                </a:lnTo>
                <a:lnTo>
                  <a:pt x="49377" y="308851"/>
                </a:lnTo>
                <a:lnTo>
                  <a:pt x="47904" y="310540"/>
                </a:lnTo>
                <a:lnTo>
                  <a:pt x="47904" y="322084"/>
                </a:lnTo>
                <a:lnTo>
                  <a:pt x="61721" y="331558"/>
                </a:lnTo>
                <a:lnTo>
                  <a:pt x="63830" y="508292"/>
                </a:lnTo>
                <a:lnTo>
                  <a:pt x="130913" y="508292"/>
                </a:lnTo>
                <a:lnTo>
                  <a:pt x="130949" y="502539"/>
                </a:lnTo>
                <a:lnTo>
                  <a:pt x="135724" y="497700"/>
                </a:lnTo>
                <a:lnTo>
                  <a:pt x="246774" y="497700"/>
                </a:lnTo>
                <a:lnTo>
                  <a:pt x="246773" y="488226"/>
                </a:lnTo>
                <a:lnTo>
                  <a:pt x="368087" y="466661"/>
                </a:lnTo>
                <a:lnTo>
                  <a:pt x="246773" y="466661"/>
                </a:lnTo>
                <a:lnTo>
                  <a:pt x="246769" y="397129"/>
                </a:lnTo>
                <a:lnTo>
                  <a:pt x="205676" y="397129"/>
                </a:lnTo>
                <a:lnTo>
                  <a:pt x="180847" y="396240"/>
                </a:lnTo>
                <a:lnTo>
                  <a:pt x="180847" y="395351"/>
                </a:lnTo>
                <a:lnTo>
                  <a:pt x="152336" y="395351"/>
                </a:lnTo>
                <a:lnTo>
                  <a:pt x="130911" y="394449"/>
                </a:lnTo>
                <a:lnTo>
                  <a:pt x="130911" y="393573"/>
                </a:lnTo>
                <a:lnTo>
                  <a:pt x="106806" y="393573"/>
                </a:lnTo>
                <a:lnTo>
                  <a:pt x="88811" y="392925"/>
                </a:lnTo>
                <a:lnTo>
                  <a:pt x="88849" y="315226"/>
                </a:lnTo>
                <a:lnTo>
                  <a:pt x="92849" y="311150"/>
                </a:lnTo>
                <a:lnTo>
                  <a:pt x="130943" y="311150"/>
                </a:lnTo>
                <a:lnTo>
                  <a:pt x="130949" y="310172"/>
                </a:lnTo>
                <a:lnTo>
                  <a:pt x="135724" y="305333"/>
                </a:lnTo>
                <a:lnTo>
                  <a:pt x="181162" y="305333"/>
                </a:lnTo>
                <a:lnTo>
                  <a:pt x="186435" y="299999"/>
                </a:lnTo>
                <a:lnTo>
                  <a:pt x="246763" y="299999"/>
                </a:lnTo>
                <a:lnTo>
                  <a:pt x="246761" y="257810"/>
                </a:lnTo>
                <a:lnTo>
                  <a:pt x="379149" y="257810"/>
                </a:lnTo>
                <a:lnTo>
                  <a:pt x="247256" y="226517"/>
                </a:lnTo>
                <a:lnTo>
                  <a:pt x="247384" y="224675"/>
                </a:lnTo>
                <a:lnTo>
                  <a:pt x="164490" y="224675"/>
                </a:lnTo>
                <a:lnTo>
                  <a:pt x="164223" y="150050"/>
                </a:lnTo>
                <a:lnTo>
                  <a:pt x="148221" y="121856"/>
                </a:lnTo>
                <a:lnTo>
                  <a:pt x="254554" y="121856"/>
                </a:lnTo>
                <a:lnTo>
                  <a:pt x="262394" y="9436"/>
                </a:lnTo>
                <a:lnTo>
                  <a:pt x="262331" y="0"/>
                </a:lnTo>
                <a:close/>
              </a:path>
              <a:path w="492759" h="665479">
                <a:moveTo>
                  <a:pt x="434746" y="443623"/>
                </a:moveTo>
                <a:lnTo>
                  <a:pt x="246773" y="466661"/>
                </a:lnTo>
                <a:lnTo>
                  <a:pt x="368087" y="466661"/>
                </a:lnTo>
                <a:lnTo>
                  <a:pt x="434746" y="454812"/>
                </a:lnTo>
                <a:lnTo>
                  <a:pt x="434746" y="443623"/>
                </a:lnTo>
                <a:close/>
              </a:path>
              <a:path w="492759" h="665479">
                <a:moveTo>
                  <a:pt x="246763" y="299999"/>
                </a:moveTo>
                <a:lnTo>
                  <a:pt x="200101" y="299999"/>
                </a:lnTo>
                <a:lnTo>
                  <a:pt x="205638" y="305600"/>
                </a:lnTo>
                <a:lnTo>
                  <a:pt x="205676" y="397129"/>
                </a:lnTo>
                <a:lnTo>
                  <a:pt x="246769" y="397129"/>
                </a:lnTo>
                <a:lnTo>
                  <a:pt x="246763" y="299999"/>
                </a:lnTo>
                <a:close/>
              </a:path>
              <a:path w="492759" h="665479">
                <a:moveTo>
                  <a:pt x="181162" y="305333"/>
                </a:moveTo>
                <a:lnTo>
                  <a:pt x="147523" y="305333"/>
                </a:lnTo>
                <a:lnTo>
                  <a:pt x="152298" y="310172"/>
                </a:lnTo>
                <a:lnTo>
                  <a:pt x="152336" y="395351"/>
                </a:lnTo>
                <a:lnTo>
                  <a:pt x="180847" y="395351"/>
                </a:lnTo>
                <a:lnTo>
                  <a:pt x="180898" y="305600"/>
                </a:lnTo>
                <a:lnTo>
                  <a:pt x="181162" y="305333"/>
                </a:lnTo>
                <a:close/>
              </a:path>
              <a:path w="492759" h="665479">
                <a:moveTo>
                  <a:pt x="130943" y="311150"/>
                </a:moveTo>
                <a:lnTo>
                  <a:pt x="102768" y="311150"/>
                </a:lnTo>
                <a:lnTo>
                  <a:pt x="106768" y="315226"/>
                </a:lnTo>
                <a:lnTo>
                  <a:pt x="106806" y="393573"/>
                </a:lnTo>
                <a:lnTo>
                  <a:pt x="130911" y="393573"/>
                </a:lnTo>
                <a:lnTo>
                  <a:pt x="130943" y="311150"/>
                </a:lnTo>
                <a:close/>
              </a:path>
              <a:path w="492759" h="665479">
                <a:moveTo>
                  <a:pt x="379149" y="257810"/>
                </a:moveTo>
                <a:lnTo>
                  <a:pt x="246761" y="257810"/>
                </a:lnTo>
                <a:lnTo>
                  <a:pt x="438619" y="288607"/>
                </a:lnTo>
                <a:lnTo>
                  <a:pt x="438619" y="271919"/>
                </a:lnTo>
                <a:lnTo>
                  <a:pt x="379149" y="257810"/>
                </a:lnTo>
                <a:close/>
              </a:path>
              <a:path w="492759" h="665479">
                <a:moveTo>
                  <a:pt x="254554" y="121856"/>
                </a:moveTo>
                <a:lnTo>
                  <a:pt x="205955" y="121856"/>
                </a:lnTo>
                <a:lnTo>
                  <a:pt x="213918" y="132283"/>
                </a:lnTo>
                <a:lnTo>
                  <a:pt x="164490" y="224675"/>
                </a:lnTo>
                <a:lnTo>
                  <a:pt x="247384" y="224675"/>
                </a:lnTo>
                <a:lnTo>
                  <a:pt x="254554" y="121856"/>
                </a:lnTo>
                <a:close/>
              </a:path>
            </a:pathLst>
          </a:custGeom>
          <a:solidFill>
            <a:srgbClr val="EA7125"/>
          </a:solidFill>
        </p:spPr>
        <p:txBody>
          <a:bodyPr wrap="square" lIns="0" tIns="0" rIns="0" bIns="0" rtlCol="0"/>
          <a:lstStyle/>
          <a:p>
            <a:endParaRPr dirty="0"/>
          </a:p>
        </p:txBody>
      </p:sp>
      <p:sp>
        <p:nvSpPr>
          <p:cNvPr id="33" name="object 21"/>
          <p:cNvSpPr/>
          <p:nvPr/>
        </p:nvSpPr>
        <p:spPr>
          <a:xfrm rot="8464316">
            <a:off x="4355480" y="2646427"/>
            <a:ext cx="1451306" cy="1178101"/>
          </a:xfrm>
          <a:custGeom>
            <a:avLst/>
            <a:gdLst/>
            <a:ahLst/>
            <a:cxnLst/>
            <a:rect l="l" t="t" r="r" b="b"/>
            <a:pathLst>
              <a:path w="1318895" h="762635">
                <a:moveTo>
                  <a:pt x="1318298" y="762076"/>
                </a:moveTo>
                <a:lnTo>
                  <a:pt x="934882" y="402532"/>
                </a:lnTo>
                <a:lnTo>
                  <a:pt x="669755" y="203301"/>
                </a:lnTo>
                <a:lnTo>
                  <a:pt x="399324" y="92938"/>
                </a:lnTo>
                <a:lnTo>
                  <a:pt x="0" y="0"/>
                </a:lnTo>
              </a:path>
            </a:pathLst>
          </a:custGeom>
          <a:ln w="26581">
            <a:solidFill>
              <a:srgbClr val="EA7125"/>
            </a:solidFill>
            <a:prstDash val="dash"/>
          </a:ln>
        </p:spPr>
        <p:txBody>
          <a:bodyPr wrap="square" lIns="0" tIns="0" rIns="0" bIns="0" rtlCol="0"/>
          <a:lstStyle/>
          <a:p>
            <a:endParaRPr dirty="0"/>
          </a:p>
        </p:txBody>
      </p:sp>
      <p:sp>
        <p:nvSpPr>
          <p:cNvPr id="65" name="object 11"/>
          <p:cNvSpPr/>
          <p:nvPr/>
        </p:nvSpPr>
        <p:spPr>
          <a:xfrm>
            <a:off x="3940637" y="2818010"/>
            <a:ext cx="182880" cy="295910"/>
          </a:xfrm>
          <a:custGeom>
            <a:avLst/>
            <a:gdLst/>
            <a:ahLst/>
            <a:cxnLst/>
            <a:rect l="l" t="t" r="r" b="b"/>
            <a:pathLst>
              <a:path w="182879" h="295910">
                <a:moveTo>
                  <a:pt x="94436" y="0"/>
                </a:moveTo>
                <a:lnTo>
                  <a:pt x="56688" y="6438"/>
                </a:lnTo>
                <a:lnTo>
                  <a:pt x="24908" y="27838"/>
                </a:lnTo>
                <a:lnTo>
                  <a:pt x="4019" y="62860"/>
                </a:lnTo>
                <a:lnTo>
                  <a:pt x="0" y="88365"/>
                </a:lnTo>
                <a:lnTo>
                  <a:pt x="836" y="102021"/>
                </a:lnTo>
                <a:lnTo>
                  <a:pt x="3579" y="114186"/>
                </a:lnTo>
                <a:lnTo>
                  <a:pt x="7784" y="125175"/>
                </a:lnTo>
                <a:lnTo>
                  <a:pt x="12979" y="135177"/>
                </a:lnTo>
                <a:lnTo>
                  <a:pt x="16662" y="141565"/>
                </a:lnTo>
                <a:lnTo>
                  <a:pt x="19977" y="148068"/>
                </a:lnTo>
                <a:lnTo>
                  <a:pt x="23812" y="154227"/>
                </a:lnTo>
                <a:lnTo>
                  <a:pt x="32574" y="167935"/>
                </a:lnTo>
                <a:lnTo>
                  <a:pt x="41436" y="181527"/>
                </a:lnTo>
                <a:lnTo>
                  <a:pt x="50151" y="195227"/>
                </a:lnTo>
                <a:lnTo>
                  <a:pt x="68806" y="228924"/>
                </a:lnTo>
                <a:lnTo>
                  <a:pt x="85649" y="271873"/>
                </a:lnTo>
                <a:lnTo>
                  <a:pt x="91655" y="295819"/>
                </a:lnTo>
                <a:lnTo>
                  <a:pt x="101191" y="260340"/>
                </a:lnTo>
                <a:lnTo>
                  <a:pt x="114396" y="228760"/>
                </a:lnTo>
                <a:lnTo>
                  <a:pt x="130233" y="199872"/>
                </a:lnTo>
                <a:lnTo>
                  <a:pt x="147662" y="172464"/>
                </a:lnTo>
                <a:lnTo>
                  <a:pt x="153639" y="163360"/>
                </a:lnTo>
                <a:lnTo>
                  <a:pt x="159451" y="154152"/>
                </a:lnTo>
                <a:lnTo>
                  <a:pt x="164954" y="144738"/>
                </a:lnTo>
                <a:lnTo>
                  <a:pt x="170002" y="135012"/>
                </a:lnTo>
                <a:lnTo>
                  <a:pt x="173266" y="128243"/>
                </a:lnTo>
                <a:lnTo>
                  <a:pt x="176923" y="121906"/>
                </a:lnTo>
                <a:lnTo>
                  <a:pt x="182816" y="88035"/>
                </a:lnTo>
                <a:lnTo>
                  <a:pt x="181579" y="74554"/>
                </a:lnTo>
                <a:lnTo>
                  <a:pt x="162891" y="33518"/>
                </a:lnTo>
                <a:lnTo>
                  <a:pt x="125699" y="6438"/>
                </a:lnTo>
                <a:lnTo>
                  <a:pt x="110812" y="2021"/>
                </a:lnTo>
                <a:lnTo>
                  <a:pt x="94436" y="0"/>
                </a:lnTo>
                <a:close/>
              </a:path>
            </a:pathLst>
          </a:custGeom>
          <a:solidFill>
            <a:srgbClr val="EA7125"/>
          </a:solidFill>
        </p:spPr>
        <p:txBody>
          <a:bodyPr wrap="square" lIns="0" tIns="0" rIns="0" bIns="0" rtlCol="0"/>
          <a:lstStyle/>
          <a:p>
            <a:endParaRPr dirty="0"/>
          </a:p>
        </p:txBody>
      </p:sp>
      <p:sp>
        <p:nvSpPr>
          <p:cNvPr id="66" name="object 22"/>
          <p:cNvSpPr/>
          <p:nvPr/>
        </p:nvSpPr>
        <p:spPr>
          <a:xfrm>
            <a:off x="3974963" y="3181199"/>
            <a:ext cx="147955" cy="100330"/>
          </a:xfrm>
          <a:custGeom>
            <a:avLst/>
            <a:gdLst/>
            <a:ahLst/>
            <a:cxnLst/>
            <a:rect l="l" t="t" r="r" b="b"/>
            <a:pathLst>
              <a:path w="147954" h="100330">
                <a:moveTo>
                  <a:pt x="147675" y="0"/>
                </a:moveTo>
                <a:lnTo>
                  <a:pt x="0" y="20548"/>
                </a:lnTo>
                <a:lnTo>
                  <a:pt x="126339" y="99720"/>
                </a:lnTo>
                <a:lnTo>
                  <a:pt x="87680" y="39306"/>
                </a:lnTo>
                <a:lnTo>
                  <a:pt x="147675" y="0"/>
                </a:lnTo>
                <a:close/>
              </a:path>
            </a:pathLst>
          </a:custGeom>
          <a:solidFill>
            <a:srgbClr val="EA7125"/>
          </a:solidFill>
        </p:spPr>
        <p:txBody>
          <a:bodyPr wrap="square" lIns="0" tIns="0" rIns="0" bIns="0" rtlCol="0"/>
          <a:lstStyle/>
          <a:p>
            <a:endParaRPr dirty="0"/>
          </a:p>
        </p:txBody>
      </p:sp>
      <p:sp>
        <p:nvSpPr>
          <p:cNvPr id="67" name="object 13"/>
          <p:cNvSpPr/>
          <p:nvPr/>
        </p:nvSpPr>
        <p:spPr>
          <a:xfrm>
            <a:off x="3998484" y="2878258"/>
            <a:ext cx="64135" cy="64135"/>
          </a:xfrm>
          <a:custGeom>
            <a:avLst/>
            <a:gdLst/>
            <a:ahLst/>
            <a:cxnLst/>
            <a:rect l="l" t="t" r="r" b="b"/>
            <a:pathLst>
              <a:path w="64135" h="64135">
                <a:moveTo>
                  <a:pt x="32029" y="0"/>
                </a:moveTo>
                <a:lnTo>
                  <a:pt x="19561" y="2516"/>
                </a:lnTo>
                <a:lnTo>
                  <a:pt x="9380" y="9380"/>
                </a:lnTo>
                <a:lnTo>
                  <a:pt x="2516" y="19561"/>
                </a:lnTo>
                <a:lnTo>
                  <a:pt x="0" y="32029"/>
                </a:lnTo>
                <a:lnTo>
                  <a:pt x="2516" y="44497"/>
                </a:lnTo>
                <a:lnTo>
                  <a:pt x="9380" y="54678"/>
                </a:lnTo>
                <a:lnTo>
                  <a:pt x="19561" y="61542"/>
                </a:lnTo>
                <a:lnTo>
                  <a:pt x="32029" y="64058"/>
                </a:lnTo>
                <a:lnTo>
                  <a:pt x="44497" y="61542"/>
                </a:lnTo>
                <a:lnTo>
                  <a:pt x="54678" y="54678"/>
                </a:lnTo>
                <a:lnTo>
                  <a:pt x="61542" y="44497"/>
                </a:lnTo>
                <a:lnTo>
                  <a:pt x="64058" y="32029"/>
                </a:lnTo>
                <a:lnTo>
                  <a:pt x="61542" y="19561"/>
                </a:lnTo>
                <a:lnTo>
                  <a:pt x="54678" y="9380"/>
                </a:lnTo>
                <a:lnTo>
                  <a:pt x="44497" y="2516"/>
                </a:lnTo>
                <a:lnTo>
                  <a:pt x="32029" y="0"/>
                </a:lnTo>
                <a:close/>
              </a:path>
            </a:pathLst>
          </a:custGeom>
          <a:solidFill>
            <a:srgbClr val="FFFFFF"/>
          </a:solidFill>
        </p:spPr>
        <p:txBody>
          <a:bodyPr wrap="square" lIns="0" tIns="0" rIns="0" bIns="0" rtlCol="0"/>
          <a:lstStyle/>
          <a:p>
            <a:endParaRPr dirty="0"/>
          </a:p>
        </p:txBody>
      </p:sp>
      <p:sp>
        <p:nvSpPr>
          <p:cNvPr id="68" name="object 12"/>
          <p:cNvSpPr/>
          <p:nvPr/>
        </p:nvSpPr>
        <p:spPr>
          <a:xfrm>
            <a:off x="3934001" y="2805207"/>
            <a:ext cx="182880" cy="295910"/>
          </a:xfrm>
          <a:custGeom>
            <a:avLst/>
            <a:gdLst/>
            <a:ahLst/>
            <a:cxnLst/>
            <a:rect l="l" t="t" r="r" b="b"/>
            <a:pathLst>
              <a:path w="182879" h="295910">
                <a:moveTo>
                  <a:pt x="91655" y="295819"/>
                </a:moveTo>
                <a:lnTo>
                  <a:pt x="77949" y="249685"/>
                </a:lnTo>
                <a:lnTo>
                  <a:pt x="58470" y="209256"/>
                </a:lnTo>
                <a:lnTo>
                  <a:pt x="32574" y="167935"/>
                </a:lnTo>
                <a:lnTo>
                  <a:pt x="23812" y="154227"/>
                </a:lnTo>
                <a:lnTo>
                  <a:pt x="19977" y="148068"/>
                </a:lnTo>
                <a:lnTo>
                  <a:pt x="16662" y="141565"/>
                </a:lnTo>
                <a:lnTo>
                  <a:pt x="12979" y="135177"/>
                </a:lnTo>
                <a:lnTo>
                  <a:pt x="7784" y="125175"/>
                </a:lnTo>
                <a:lnTo>
                  <a:pt x="3579" y="114186"/>
                </a:lnTo>
                <a:lnTo>
                  <a:pt x="829" y="101989"/>
                </a:lnTo>
                <a:lnTo>
                  <a:pt x="0" y="88365"/>
                </a:lnTo>
                <a:lnTo>
                  <a:pt x="1184" y="74960"/>
                </a:lnTo>
                <a:lnTo>
                  <a:pt x="24908" y="27838"/>
                </a:lnTo>
                <a:lnTo>
                  <a:pt x="56732" y="6414"/>
                </a:lnTo>
                <a:lnTo>
                  <a:pt x="94436" y="0"/>
                </a:lnTo>
                <a:lnTo>
                  <a:pt x="110812" y="2021"/>
                </a:lnTo>
                <a:lnTo>
                  <a:pt x="147744" y="18749"/>
                </a:lnTo>
                <a:lnTo>
                  <a:pt x="174447" y="51764"/>
                </a:lnTo>
                <a:lnTo>
                  <a:pt x="182816" y="88035"/>
                </a:lnTo>
                <a:lnTo>
                  <a:pt x="182670" y="95201"/>
                </a:lnTo>
                <a:lnTo>
                  <a:pt x="173266" y="128243"/>
                </a:lnTo>
                <a:lnTo>
                  <a:pt x="170002" y="135012"/>
                </a:lnTo>
                <a:lnTo>
                  <a:pt x="164954" y="144738"/>
                </a:lnTo>
                <a:lnTo>
                  <a:pt x="159451" y="154152"/>
                </a:lnTo>
                <a:lnTo>
                  <a:pt x="153639" y="163360"/>
                </a:lnTo>
                <a:lnTo>
                  <a:pt x="147662" y="172464"/>
                </a:lnTo>
                <a:lnTo>
                  <a:pt x="130233" y="199872"/>
                </a:lnTo>
                <a:lnTo>
                  <a:pt x="114396" y="228760"/>
                </a:lnTo>
                <a:lnTo>
                  <a:pt x="101191" y="260340"/>
                </a:lnTo>
                <a:lnTo>
                  <a:pt x="91655" y="295819"/>
                </a:lnTo>
                <a:close/>
              </a:path>
            </a:pathLst>
          </a:custGeom>
          <a:ln w="6464">
            <a:solidFill>
              <a:srgbClr val="FFFFFF"/>
            </a:solidFill>
          </a:ln>
        </p:spPr>
        <p:txBody>
          <a:bodyPr wrap="square" lIns="0" tIns="0" rIns="0" bIns="0" rtlCol="0"/>
          <a:lstStyle/>
          <a:p>
            <a:endParaRPr dirty="0"/>
          </a:p>
        </p:txBody>
      </p:sp>
      <p:sp>
        <p:nvSpPr>
          <p:cNvPr id="69" name="object 5"/>
          <p:cNvSpPr txBox="1"/>
          <p:nvPr/>
        </p:nvSpPr>
        <p:spPr>
          <a:xfrm>
            <a:off x="6830551" y="2028321"/>
            <a:ext cx="1121844" cy="257763"/>
          </a:xfrm>
          <a:prstGeom prst="rect">
            <a:avLst/>
          </a:prstGeom>
        </p:spPr>
        <p:txBody>
          <a:bodyPr vert="horz" wrap="square" lIns="0" tIns="11430" rIns="0" bIns="0" rtlCol="0">
            <a:spAutoFit/>
          </a:bodyPr>
          <a:lstStyle/>
          <a:p>
            <a:pPr marL="12700">
              <a:lnSpc>
                <a:spcPct val="100000"/>
              </a:lnSpc>
              <a:spcBef>
                <a:spcPts val="90"/>
              </a:spcBef>
            </a:pPr>
            <a:r>
              <a:rPr lang="en-US" sz="1600" spc="-5" dirty="0">
                <a:solidFill>
                  <a:srgbClr val="231F20"/>
                </a:solidFill>
                <a:latin typeface="Avenir"/>
                <a:cs typeface="Avenir"/>
              </a:rPr>
              <a:t>Raleigh</a:t>
            </a:r>
            <a:endParaRPr sz="1600" dirty="0">
              <a:latin typeface="Avenir"/>
              <a:cs typeface="Avenir"/>
            </a:endParaRPr>
          </a:p>
        </p:txBody>
      </p:sp>
      <p:sp>
        <p:nvSpPr>
          <p:cNvPr id="70" name="object 6"/>
          <p:cNvSpPr txBox="1"/>
          <p:nvPr/>
        </p:nvSpPr>
        <p:spPr>
          <a:xfrm>
            <a:off x="6769032" y="2247700"/>
            <a:ext cx="1078076" cy="262251"/>
          </a:xfrm>
          <a:prstGeom prst="rect">
            <a:avLst/>
          </a:prstGeom>
        </p:spPr>
        <p:txBody>
          <a:bodyPr vert="horz" wrap="square" lIns="0" tIns="15875" rIns="0" bIns="0" rtlCol="0">
            <a:spAutoFit/>
          </a:bodyPr>
          <a:lstStyle/>
          <a:p>
            <a:pPr marL="12700">
              <a:lnSpc>
                <a:spcPct val="100000"/>
              </a:lnSpc>
              <a:spcBef>
                <a:spcPts val="125"/>
              </a:spcBef>
            </a:pPr>
            <a:r>
              <a:rPr lang="en-US" sz="1600" spc="10" dirty="0">
                <a:solidFill>
                  <a:srgbClr val="231F20"/>
                </a:solidFill>
                <a:latin typeface="Avenir"/>
                <a:cs typeface="Avenir"/>
              </a:rPr>
              <a:t>45 minutes</a:t>
            </a:r>
            <a:endParaRPr sz="1600" dirty="0">
              <a:latin typeface="Avenir"/>
              <a:cs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
          <p:cNvSpPr/>
          <p:nvPr/>
        </p:nvSpPr>
        <p:spPr>
          <a:xfrm>
            <a:off x="339001" y="1192136"/>
            <a:ext cx="9498907" cy="4123054"/>
          </a:xfrm>
          <a:custGeom>
            <a:avLst/>
            <a:gdLst/>
            <a:ahLst/>
            <a:cxnLst/>
            <a:rect l="l" t="t" r="r" b="b"/>
            <a:pathLst>
              <a:path w="5795645" h="4123054">
                <a:moveTo>
                  <a:pt x="0" y="4122813"/>
                </a:moveTo>
                <a:lnTo>
                  <a:pt x="5795606" y="4122813"/>
                </a:lnTo>
                <a:lnTo>
                  <a:pt x="5795606" y="0"/>
                </a:lnTo>
                <a:lnTo>
                  <a:pt x="0" y="0"/>
                </a:lnTo>
                <a:lnTo>
                  <a:pt x="0" y="4122813"/>
                </a:lnTo>
                <a:close/>
              </a:path>
            </a:pathLst>
          </a:custGeom>
          <a:solidFill>
            <a:srgbClr val="EA7025"/>
          </a:solidFill>
        </p:spPr>
        <p:txBody>
          <a:bodyPr wrap="square" lIns="0" tIns="0" rIns="0" bIns="0" rtlCol="0"/>
          <a:lstStyle/>
          <a:p>
            <a:endParaRPr dirty="0"/>
          </a:p>
        </p:txBody>
      </p:sp>
      <p:sp>
        <p:nvSpPr>
          <p:cNvPr id="26" name="object 3"/>
          <p:cNvSpPr/>
          <p:nvPr/>
        </p:nvSpPr>
        <p:spPr>
          <a:xfrm>
            <a:off x="339001" y="330974"/>
            <a:ext cx="5795606" cy="650862"/>
          </a:xfrm>
          <a:prstGeom prst="rect">
            <a:avLst/>
          </a:prstGeom>
          <a:blipFill>
            <a:blip r:embed="rId3" cstate="print"/>
            <a:stretch>
              <a:fillRect/>
            </a:stretch>
          </a:blipFill>
        </p:spPr>
        <p:txBody>
          <a:bodyPr wrap="square" lIns="0" tIns="0" rIns="0" bIns="0" rtlCol="0"/>
          <a:lstStyle/>
          <a:p>
            <a:endParaRPr dirty="0"/>
          </a:p>
        </p:txBody>
      </p:sp>
      <p:sp>
        <p:nvSpPr>
          <p:cNvPr id="28" name="object 5"/>
          <p:cNvSpPr txBox="1">
            <a:spLocks noGrp="1"/>
          </p:cNvSpPr>
          <p:nvPr>
            <p:ph type="title"/>
          </p:nvPr>
        </p:nvSpPr>
        <p:spPr>
          <a:xfrm>
            <a:off x="457201" y="486357"/>
            <a:ext cx="3048000" cy="382156"/>
          </a:xfrm>
          <a:prstGeom prst="rect">
            <a:avLst/>
          </a:prstGeom>
        </p:spPr>
        <p:txBody>
          <a:bodyPr vert="horz" wrap="square" lIns="0" tIns="12700" rIns="0" bIns="0" rtlCol="0">
            <a:spAutoFit/>
          </a:bodyPr>
          <a:lstStyle/>
          <a:p>
            <a:pPr marL="12700" algn="ctr">
              <a:lnSpc>
                <a:spcPct val="100000"/>
              </a:lnSpc>
              <a:spcBef>
                <a:spcPts val="100"/>
              </a:spcBef>
            </a:pPr>
            <a:r>
              <a:rPr lang="en-US" spc="-10" dirty="0"/>
              <a:t>Global Engagement</a:t>
            </a:r>
            <a:endParaRPr spc="-10" dirty="0"/>
          </a:p>
        </p:txBody>
      </p:sp>
      <p:sp>
        <p:nvSpPr>
          <p:cNvPr id="35" name="object 12"/>
          <p:cNvSpPr txBox="1"/>
          <p:nvPr/>
        </p:nvSpPr>
        <p:spPr>
          <a:xfrm>
            <a:off x="1828800" y="3415393"/>
            <a:ext cx="5953683" cy="1781321"/>
          </a:xfrm>
          <a:prstGeom prst="rect">
            <a:avLst/>
          </a:prstGeom>
        </p:spPr>
        <p:txBody>
          <a:bodyPr vert="horz" wrap="square" lIns="0" tIns="12700" rIns="0" bIns="0" rtlCol="0">
            <a:spAutoFit/>
          </a:bodyPr>
          <a:lstStyle/>
          <a:p>
            <a:pPr marL="728980" marR="680085">
              <a:lnSpc>
                <a:spcPct val="141700"/>
              </a:lnSpc>
              <a:spcBef>
                <a:spcPts val="5"/>
              </a:spcBef>
            </a:pPr>
            <a:r>
              <a:rPr sz="1650" dirty="0">
                <a:solidFill>
                  <a:srgbClr val="FFFFFF"/>
                </a:solidFill>
                <a:latin typeface="Avenir"/>
                <a:cs typeface="Avenir"/>
              </a:rPr>
              <a:t>Crime &amp; the Cold </a:t>
            </a:r>
            <a:r>
              <a:rPr sz="1650" spc="-35" dirty="0">
                <a:solidFill>
                  <a:srgbClr val="FFFFFF"/>
                </a:solidFill>
                <a:latin typeface="Avenir"/>
                <a:cs typeface="Avenir"/>
              </a:rPr>
              <a:t>War </a:t>
            </a:r>
            <a:r>
              <a:rPr sz="1650" dirty="0">
                <a:solidFill>
                  <a:srgbClr val="FFFFFF"/>
                </a:solidFill>
                <a:latin typeface="Avenir"/>
                <a:cs typeface="Avenir"/>
              </a:rPr>
              <a:t>in Eastern</a:t>
            </a:r>
            <a:r>
              <a:rPr lang="en-US" sz="1650" dirty="0">
                <a:solidFill>
                  <a:srgbClr val="FFFFFF"/>
                </a:solidFill>
                <a:latin typeface="Avenir"/>
                <a:cs typeface="Avenir"/>
              </a:rPr>
              <a:t> Europe </a:t>
            </a:r>
          </a:p>
          <a:p>
            <a:pPr marL="728980" marR="680085">
              <a:lnSpc>
                <a:spcPct val="141700"/>
              </a:lnSpc>
              <a:spcBef>
                <a:spcPts val="5"/>
              </a:spcBef>
            </a:pPr>
            <a:r>
              <a:rPr lang="en-US" sz="1650" dirty="0">
                <a:solidFill>
                  <a:srgbClr val="FFFFFF"/>
                </a:solidFill>
                <a:latin typeface="Avenir"/>
                <a:cs typeface="Avenir"/>
              </a:rPr>
              <a:t>Ecology and </a:t>
            </a:r>
            <a:r>
              <a:rPr sz="1650" spc="-10" dirty="0">
                <a:solidFill>
                  <a:srgbClr val="FFFFFF"/>
                </a:solidFill>
                <a:latin typeface="Avenir"/>
                <a:cs typeface="Avenir"/>
              </a:rPr>
              <a:t>Culture </a:t>
            </a:r>
            <a:r>
              <a:rPr sz="1650" dirty="0">
                <a:solidFill>
                  <a:srgbClr val="FFFFFF"/>
                </a:solidFill>
                <a:latin typeface="Avenir"/>
                <a:cs typeface="Avenir"/>
              </a:rPr>
              <a:t>in Hawaii</a:t>
            </a:r>
            <a:r>
              <a:rPr sz="1650" spc="-10" dirty="0">
                <a:solidFill>
                  <a:srgbClr val="FFFFFF"/>
                </a:solidFill>
                <a:latin typeface="Avenir"/>
                <a:cs typeface="Avenir"/>
              </a:rPr>
              <a:t>  </a:t>
            </a:r>
            <a:r>
              <a:rPr lang="en-US" sz="1650" spc="-10" dirty="0">
                <a:solidFill>
                  <a:srgbClr val="FFFFFF"/>
                </a:solidFill>
                <a:latin typeface="Avenir"/>
                <a:cs typeface="Avenir"/>
              </a:rPr>
              <a:t>             </a:t>
            </a:r>
          </a:p>
          <a:p>
            <a:pPr marL="728980" marR="680085">
              <a:lnSpc>
                <a:spcPct val="141700"/>
              </a:lnSpc>
              <a:spcBef>
                <a:spcPts val="5"/>
              </a:spcBef>
            </a:pPr>
            <a:r>
              <a:rPr sz="1650" dirty="0">
                <a:solidFill>
                  <a:srgbClr val="FFFFFF"/>
                </a:solidFill>
                <a:latin typeface="Avenir"/>
                <a:cs typeface="Avenir"/>
              </a:rPr>
              <a:t>Education &amp; Social </a:t>
            </a:r>
            <a:r>
              <a:rPr sz="1650" spc="-25" dirty="0">
                <a:solidFill>
                  <a:srgbClr val="FFFFFF"/>
                </a:solidFill>
                <a:latin typeface="Avenir"/>
                <a:cs typeface="Avenir"/>
              </a:rPr>
              <a:t>Work </a:t>
            </a:r>
            <a:r>
              <a:rPr sz="1650" dirty="0">
                <a:solidFill>
                  <a:srgbClr val="FFFFFF"/>
                </a:solidFill>
                <a:latin typeface="Avenir"/>
                <a:cs typeface="Avenir"/>
              </a:rPr>
              <a:t>in Costa</a:t>
            </a:r>
            <a:r>
              <a:rPr sz="1650" spc="-70" dirty="0">
                <a:solidFill>
                  <a:srgbClr val="FFFFFF"/>
                </a:solidFill>
                <a:latin typeface="Avenir"/>
                <a:cs typeface="Avenir"/>
              </a:rPr>
              <a:t> </a:t>
            </a:r>
            <a:r>
              <a:rPr sz="1650" dirty="0">
                <a:solidFill>
                  <a:srgbClr val="FFFFFF"/>
                </a:solidFill>
                <a:latin typeface="Avenir"/>
                <a:cs typeface="Avenir"/>
              </a:rPr>
              <a:t>Rica  </a:t>
            </a:r>
            <a:endParaRPr lang="en-US" sz="1650" dirty="0">
              <a:solidFill>
                <a:srgbClr val="FFFFFF"/>
              </a:solidFill>
              <a:latin typeface="Avenir"/>
              <a:cs typeface="Avenir"/>
            </a:endParaRPr>
          </a:p>
          <a:p>
            <a:pPr marL="728980" marR="680085">
              <a:lnSpc>
                <a:spcPct val="141700"/>
              </a:lnSpc>
              <a:spcBef>
                <a:spcPts val="5"/>
              </a:spcBef>
            </a:pPr>
            <a:r>
              <a:rPr sz="1650" dirty="0">
                <a:solidFill>
                  <a:srgbClr val="FFFFFF"/>
                </a:solidFill>
                <a:latin typeface="Avenir"/>
                <a:cs typeface="Avenir"/>
              </a:rPr>
              <a:t>Homeland Security in London &amp; Paris  </a:t>
            </a:r>
            <a:endParaRPr lang="en-US" sz="1650" dirty="0">
              <a:solidFill>
                <a:srgbClr val="FFFFFF"/>
              </a:solidFill>
              <a:latin typeface="Avenir"/>
              <a:cs typeface="Avenir"/>
            </a:endParaRPr>
          </a:p>
          <a:p>
            <a:pPr marL="728980" marR="680085">
              <a:lnSpc>
                <a:spcPct val="141700"/>
              </a:lnSpc>
              <a:spcBef>
                <a:spcPts val="5"/>
              </a:spcBef>
            </a:pPr>
            <a:r>
              <a:rPr sz="1650" dirty="0">
                <a:solidFill>
                  <a:srgbClr val="FFFFFF"/>
                </a:solidFill>
                <a:latin typeface="Avenir"/>
                <a:cs typeface="Avenir"/>
              </a:rPr>
              <a:t>Psychology in</a:t>
            </a:r>
            <a:r>
              <a:rPr sz="1650" spc="-80" dirty="0">
                <a:solidFill>
                  <a:srgbClr val="FFFFFF"/>
                </a:solidFill>
                <a:latin typeface="Avenir"/>
                <a:cs typeface="Avenir"/>
              </a:rPr>
              <a:t> </a:t>
            </a:r>
            <a:r>
              <a:rPr sz="1650" spc="-10" dirty="0">
                <a:solidFill>
                  <a:srgbClr val="FFFFFF"/>
                </a:solidFill>
                <a:latin typeface="Avenir"/>
                <a:cs typeface="Avenir"/>
              </a:rPr>
              <a:t>Europe</a:t>
            </a:r>
            <a:endParaRPr sz="1650" dirty="0">
              <a:latin typeface="Avenir"/>
              <a:cs typeface="Avenir"/>
            </a:endParaRPr>
          </a:p>
        </p:txBody>
      </p:sp>
      <p:sp>
        <p:nvSpPr>
          <p:cNvPr id="29" name="object 6"/>
          <p:cNvSpPr/>
          <p:nvPr/>
        </p:nvSpPr>
        <p:spPr>
          <a:xfrm>
            <a:off x="2254751" y="3936865"/>
            <a:ext cx="212725" cy="167005"/>
          </a:xfrm>
          <a:custGeom>
            <a:avLst/>
            <a:gdLst/>
            <a:ahLst/>
            <a:cxnLst/>
            <a:rect l="l" t="t" r="r" b="b"/>
            <a:pathLst>
              <a:path w="212725" h="167005">
                <a:moveTo>
                  <a:pt x="197485" y="0"/>
                </a:moveTo>
                <a:lnTo>
                  <a:pt x="194411" y="0"/>
                </a:lnTo>
                <a:lnTo>
                  <a:pt x="189255" y="533"/>
                </a:lnTo>
                <a:lnTo>
                  <a:pt x="184937" y="2425"/>
                </a:lnTo>
                <a:lnTo>
                  <a:pt x="181736" y="4800"/>
                </a:lnTo>
                <a:lnTo>
                  <a:pt x="178244" y="8115"/>
                </a:lnTo>
                <a:lnTo>
                  <a:pt x="174752" y="11607"/>
                </a:lnTo>
                <a:lnTo>
                  <a:pt x="171678" y="14528"/>
                </a:lnTo>
                <a:lnTo>
                  <a:pt x="127889" y="21729"/>
                </a:lnTo>
                <a:lnTo>
                  <a:pt x="113766" y="21971"/>
                </a:lnTo>
                <a:lnTo>
                  <a:pt x="106680" y="22326"/>
                </a:lnTo>
                <a:lnTo>
                  <a:pt x="63979" y="33887"/>
                </a:lnTo>
                <a:lnTo>
                  <a:pt x="33830" y="58589"/>
                </a:lnTo>
                <a:lnTo>
                  <a:pt x="19144" y="94852"/>
                </a:lnTo>
                <a:lnTo>
                  <a:pt x="18863" y="100713"/>
                </a:lnTo>
                <a:lnTo>
                  <a:pt x="18917" y="106870"/>
                </a:lnTo>
                <a:lnTo>
                  <a:pt x="19199" y="109994"/>
                </a:lnTo>
                <a:lnTo>
                  <a:pt x="20053" y="114693"/>
                </a:lnTo>
                <a:lnTo>
                  <a:pt x="20688" y="116420"/>
                </a:lnTo>
                <a:lnTo>
                  <a:pt x="22971" y="121995"/>
                </a:lnTo>
                <a:lnTo>
                  <a:pt x="23444" y="123291"/>
                </a:lnTo>
                <a:lnTo>
                  <a:pt x="23444" y="125107"/>
                </a:lnTo>
                <a:lnTo>
                  <a:pt x="22225" y="127000"/>
                </a:lnTo>
                <a:lnTo>
                  <a:pt x="17322" y="131584"/>
                </a:lnTo>
                <a:lnTo>
                  <a:pt x="14643" y="133794"/>
                </a:lnTo>
                <a:lnTo>
                  <a:pt x="8801" y="138049"/>
                </a:lnTo>
                <a:lnTo>
                  <a:pt x="6121" y="140639"/>
                </a:lnTo>
                <a:lnTo>
                  <a:pt x="1231" y="146710"/>
                </a:lnTo>
                <a:lnTo>
                  <a:pt x="0" y="149618"/>
                </a:lnTo>
                <a:lnTo>
                  <a:pt x="63" y="153466"/>
                </a:lnTo>
                <a:lnTo>
                  <a:pt x="304" y="154495"/>
                </a:lnTo>
                <a:lnTo>
                  <a:pt x="419" y="154863"/>
                </a:lnTo>
                <a:lnTo>
                  <a:pt x="533" y="155105"/>
                </a:lnTo>
                <a:lnTo>
                  <a:pt x="1498" y="156832"/>
                </a:lnTo>
                <a:lnTo>
                  <a:pt x="1914" y="157632"/>
                </a:lnTo>
                <a:lnTo>
                  <a:pt x="12433" y="166700"/>
                </a:lnTo>
                <a:lnTo>
                  <a:pt x="17094" y="166700"/>
                </a:lnTo>
                <a:lnTo>
                  <a:pt x="19456" y="165442"/>
                </a:lnTo>
                <a:lnTo>
                  <a:pt x="24345" y="160388"/>
                </a:lnTo>
                <a:lnTo>
                  <a:pt x="26428" y="157632"/>
                </a:lnTo>
                <a:lnTo>
                  <a:pt x="29893" y="151511"/>
                </a:lnTo>
                <a:lnTo>
                  <a:pt x="31597" y="148869"/>
                </a:lnTo>
                <a:lnTo>
                  <a:pt x="35305" y="143814"/>
                </a:lnTo>
                <a:lnTo>
                  <a:pt x="36868" y="142557"/>
                </a:lnTo>
                <a:lnTo>
                  <a:pt x="149477" y="142557"/>
                </a:lnTo>
                <a:lnTo>
                  <a:pt x="157999" y="137858"/>
                </a:lnTo>
                <a:lnTo>
                  <a:pt x="169176" y="130297"/>
                </a:lnTo>
                <a:lnTo>
                  <a:pt x="179163" y="121995"/>
                </a:lnTo>
                <a:lnTo>
                  <a:pt x="179904" y="121234"/>
                </a:lnTo>
                <a:lnTo>
                  <a:pt x="50990" y="121234"/>
                </a:lnTo>
                <a:lnTo>
                  <a:pt x="49212" y="120484"/>
                </a:lnTo>
                <a:lnTo>
                  <a:pt x="46215" y="117487"/>
                </a:lnTo>
                <a:lnTo>
                  <a:pt x="45466" y="115709"/>
                </a:lnTo>
                <a:lnTo>
                  <a:pt x="45466" y="111772"/>
                </a:lnTo>
                <a:lnTo>
                  <a:pt x="75603" y="82346"/>
                </a:lnTo>
                <a:lnTo>
                  <a:pt x="115156" y="63917"/>
                </a:lnTo>
                <a:lnTo>
                  <a:pt x="143967" y="60617"/>
                </a:lnTo>
                <a:lnTo>
                  <a:pt x="211226" y="60617"/>
                </a:lnTo>
                <a:lnTo>
                  <a:pt x="211378" y="59867"/>
                </a:lnTo>
                <a:lnTo>
                  <a:pt x="212166" y="52260"/>
                </a:lnTo>
                <a:lnTo>
                  <a:pt x="212094" y="40908"/>
                </a:lnTo>
                <a:lnTo>
                  <a:pt x="211848" y="37973"/>
                </a:lnTo>
                <a:lnTo>
                  <a:pt x="200266" y="1816"/>
                </a:lnTo>
                <a:lnTo>
                  <a:pt x="197485" y="0"/>
                </a:lnTo>
                <a:close/>
              </a:path>
              <a:path w="212725" h="167005">
                <a:moveTo>
                  <a:pt x="149477" y="142557"/>
                </a:moveTo>
                <a:lnTo>
                  <a:pt x="39941" y="142557"/>
                </a:lnTo>
                <a:lnTo>
                  <a:pt x="43726" y="144005"/>
                </a:lnTo>
                <a:lnTo>
                  <a:pt x="55257" y="149847"/>
                </a:lnTo>
                <a:lnTo>
                  <a:pt x="93776" y="157467"/>
                </a:lnTo>
                <a:lnTo>
                  <a:pt x="106961" y="156669"/>
                </a:lnTo>
                <a:lnTo>
                  <a:pt x="119999" y="154273"/>
                </a:lnTo>
                <a:lnTo>
                  <a:pt x="132888" y="150277"/>
                </a:lnTo>
                <a:lnTo>
                  <a:pt x="145630" y="144678"/>
                </a:lnTo>
                <a:lnTo>
                  <a:pt x="149477" y="142557"/>
                </a:lnTo>
                <a:close/>
              </a:path>
              <a:path w="212725" h="167005">
                <a:moveTo>
                  <a:pt x="211226" y="60617"/>
                </a:moveTo>
                <a:lnTo>
                  <a:pt x="146024" y="60617"/>
                </a:lnTo>
                <a:lnTo>
                  <a:pt x="147802" y="61366"/>
                </a:lnTo>
                <a:lnTo>
                  <a:pt x="150799" y="64376"/>
                </a:lnTo>
                <a:lnTo>
                  <a:pt x="151549" y="66141"/>
                </a:lnTo>
                <a:lnTo>
                  <a:pt x="151549" y="70256"/>
                </a:lnTo>
                <a:lnTo>
                  <a:pt x="150799" y="72021"/>
                </a:lnTo>
                <a:lnTo>
                  <a:pt x="147802" y="75031"/>
                </a:lnTo>
                <a:lnTo>
                  <a:pt x="146024" y="75780"/>
                </a:lnTo>
                <a:lnTo>
                  <a:pt x="143967" y="75780"/>
                </a:lnTo>
                <a:lnTo>
                  <a:pt x="133568" y="76164"/>
                </a:lnTo>
                <a:lnTo>
                  <a:pt x="91125" y="90219"/>
                </a:lnTo>
                <a:lnTo>
                  <a:pt x="63423" y="114300"/>
                </a:lnTo>
                <a:lnTo>
                  <a:pt x="60502" y="117094"/>
                </a:lnTo>
                <a:lnTo>
                  <a:pt x="58369" y="118986"/>
                </a:lnTo>
                <a:lnTo>
                  <a:pt x="56718" y="120484"/>
                </a:lnTo>
                <a:lnTo>
                  <a:pt x="54940" y="121234"/>
                </a:lnTo>
                <a:lnTo>
                  <a:pt x="179904" y="121234"/>
                </a:lnTo>
                <a:lnTo>
                  <a:pt x="187960" y="112953"/>
                </a:lnTo>
                <a:lnTo>
                  <a:pt x="195470" y="103061"/>
                </a:lnTo>
                <a:lnTo>
                  <a:pt x="201615" y="92206"/>
                </a:lnTo>
                <a:lnTo>
                  <a:pt x="206394" y="80387"/>
                </a:lnTo>
                <a:lnTo>
                  <a:pt x="209804" y="67602"/>
                </a:lnTo>
                <a:lnTo>
                  <a:pt x="211226" y="60617"/>
                </a:lnTo>
                <a:close/>
              </a:path>
            </a:pathLst>
          </a:custGeom>
          <a:solidFill>
            <a:srgbClr val="FFFFFF"/>
          </a:solidFill>
        </p:spPr>
        <p:txBody>
          <a:bodyPr wrap="square" lIns="0" tIns="0" rIns="0" bIns="0" rtlCol="0"/>
          <a:lstStyle/>
          <a:p>
            <a:endParaRPr dirty="0"/>
          </a:p>
        </p:txBody>
      </p:sp>
      <p:sp>
        <p:nvSpPr>
          <p:cNvPr id="31" name="object 8"/>
          <p:cNvSpPr/>
          <p:nvPr/>
        </p:nvSpPr>
        <p:spPr>
          <a:xfrm>
            <a:off x="2246623" y="3538549"/>
            <a:ext cx="241300" cy="241300"/>
          </a:xfrm>
          <a:custGeom>
            <a:avLst/>
            <a:gdLst/>
            <a:ahLst/>
            <a:cxnLst/>
            <a:rect l="l" t="t" r="r" b="b"/>
            <a:pathLst>
              <a:path w="241300" h="241300">
                <a:moveTo>
                  <a:pt x="151803" y="0"/>
                </a:moveTo>
                <a:lnTo>
                  <a:pt x="117031" y="7039"/>
                </a:lnTo>
                <a:lnTo>
                  <a:pt x="88603" y="26227"/>
                </a:lnTo>
                <a:lnTo>
                  <a:pt x="69420" y="54665"/>
                </a:lnTo>
                <a:lnTo>
                  <a:pt x="62383" y="89458"/>
                </a:lnTo>
                <a:lnTo>
                  <a:pt x="62824" y="98185"/>
                </a:lnTo>
                <a:lnTo>
                  <a:pt x="64108" y="106668"/>
                </a:lnTo>
                <a:lnTo>
                  <a:pt x="66170" y="114868"/>
                </a:lnTo>
                <a:lnTo>
                  <a:pt x="68948" y="122758"/>
                </a:lnTo>
                <a:lnTo>
                  <a:pt x="0" y="191719"/>
                </a:lnTo>
                <a:lnTo>
                  <a:pt x="49542" y="241287"/>
                </a:lnTo>
                <a:lnTo>
                  <a:pt x="118516" y="172275"/>
                </a:lnTo>
                <a:lnTo>
                  <a:pt x="184437" y="172275"/>
                </a:lnTo>
                <a:lnTo>
                  <a:pt x="186587" y="171840"/>
                </a:lnTo>
                <a:lnTo>
                  <a:pt x="215034" y="152657"/>
                </a:lnTo>
                <a:lnTo>
                  <a:pt x="217678" y="148742"/>
                </a:lnTo>
                <a:lnTo>
                  <a:pt x="151803" y="148742"/>
                </a:lnTo>
                <a:lnTo>
                  <a:pt x="128757" y="144070"/>
                </a:lnTo>
                <a:lnTo>
                  <a:pt x="109908" y="131344"/>
                </a:lnTo>
                <a:lnTo>
                  <a:pt x="97188" y="112496"/>
                </a:lnTo>
                <a:lnTo>
                  <a:pt x="92522" y="89446"/>
                </a:lnTo>
                <a:lnTo>
                  <a:pt x="97189" y="66393"/>
                </a:lnTo>
                <a:lnTo>
                  <a:pt x="109912" y="47534"/>
                </a:lnTo>
                <a:lnTo>
                  <a:pt x="128759" y="34807"/>
                </a:lnTo>
                <a:lnTo>
                  <a:pt x="151803" y="30137"/>
                </a:lnTo>
                <a:lnTo>
                  <a:pt x="217684" y="30137"/>
                </a:lnTo>
                <a:lnTo>
                  <a:pt x="215043" y="26225"/>
                </a:lnTo>
                <a:lnTo>
                  <a:pt x="186598" y="7039"/>
                </a:lnTo>
                <a:lnTo>
                  <a:pt x="151803" y="0"/>
                </a:lnTo>
                <a:close/>
              </a:path>
              <a:path w="241300" h="241300">
                <a:moveTo>
                  <a:pt x="184437" y="172275"/>
                </a:moveTo>
                <a:lnTo>
                  <a:pt x="118516" y="172275"/>
                </a:lnTo>
                <a:lnTo>
                  <a:pt x="126405" y="175075"/>
                </a:lnTo>
                <a:lnTo>
                  <a:pt x="134600" y="177149"/>
                </a:lnTo>
                <a:lnTo>
                  <a:pt x="143073" y="178436"/>
                </a:lnTo>
                <a:lnTo>
                  <a:pt x="151790" y="178879"/>
                </a:lnTo>
                <a:lnTo>
                  <a:pt x="184437" y="172275"/>
                </a:lnTo>
                <a:close/>
              </a:path>
              <a:path w="241300" h="241300">
                <a:moveTo>
                  <a:pt x="217684" y="30137"/>
                </a:moveTo>
                <a:lnTo>
                  <a:pt x="151803" y="30137"/>
                </a:lnTo>
                <a:lnTo>
                  <a:pt x="174883" y="34807"/>
                </a:lnTo>
                <a:lnTo>
                  <a:pt x="193749" y="47534"/>
                </a:lnTo>
                <a:lnTo>
                  <a:pt x="206479" y="66393"/>
                </a:lnTo>
                <a:lnTo>
                  <a:pt x="211150" y="89458"/>
                </a:lnTo>
                <a:lnTo>
                  <a:pt x="206475" y="112502"/>
                </a:lnTo>
                <a:lnTo>
                  <a:pt x="193742" y="131349"/>
                </a:lnTo>
                <a:lnTo>
                  <a:pt x="174874" y="144072"/>
                </a:lnTo>
                <a:lnTo>
                  <a:pt x="151803" y="148742"/>
                </a:lnTo>
                <a:lnTo>
                  <a:pt x="217678" y="148742"/>
                </a:lnTo>
                <a:lnTo>
                  <a:pt x="234231" y="124229"/>
                </a:lnTo>
                <a:lnTo>
                  <a:pt x="241272" y="89446"/>
                </a:lnTo>
                <a:lnTo>
                  <a:pt x="234234" y="54660"/>
                </a:lnTo>
                <a:lnTo>
                  <a:pt x="217684" y="30137"/>
                </a:lnTo>
                <a:close/>
              </a:path>
            </a:pathLst>
          </a:custGeom>
          <a:solidFill>
            <a:srgbClr val="FFFFFF"/>
          </a:solidFill>
        </p:spPr>
        <p:txBody>
          <a:bodyPr wrap="square" lIns="0" tIns="0" rIns="0" bIns="0" rtlCol="0"/>
          <a:lstStyle/>
          <a:p>
            <a:endParaRPr dirty="0"/>
          </a:p>
        </p:txBody>
      </p:sp>
      <p:sp>
        <p:nvSpPr>
          <p:cNvPr id="32" name="object 9"/>
          <p:cNvSpPr/>
          <p:nvPr/>
        </p:nvSpPr>
        <p:spPr>
          <a:xfrm>
            <a:off x="2249805" y="4954070"/>
            <a:ext cx="234950" cy="234950"/>
          </a:xfrm>
          <a:custGeom>
            <a:avLst/>
            <a:gdLst/>
            <a:ahLst/>
            <a:cxnLst/>
            <a:rect l="l" t="t" r="r" b="b"/>
            <a:pathLst>
              <a:path w="234950" h="234950">
                <a:moveTo>
                  <a:pt x="167551" y="44678"/>
                </a:moveTo>
                <a:lnTo>
                  <a:pt x="22339" y="44678"/>
                </a:lnTo>
                <a:lnTo>
                  <a:pt x="13678" y="46440"/>
                </a:lnTo>
                <a:lnTo>
                  <a:pt x="6610" y="51238"/>
                </a:lnTo>
                <a:lnTo>
                  <a:pt x="1847" y="58341"/>
                </a:lnTo>
                <a:lnTo>
                  <a:pt x="101" y="67017"/>
                </a:lnTo>
                <a:lnTo>
                  <a:pt x="101" y="109461"/>
                </a:lnTo>
                <a:lnTo>
                  <a:pt x="16751" y="109461"/>
                </a:lnTo>
                <a:lnTo>
                  <a:pt x="28482" y="111832"/>
                </a:lnTo>
                <a:lnTo>
                  <a:pt x="38071" y="118298"/>
                </a:lnTo>
                <a:lnTo>
                  <a:pt x="44540" y="127886"/>
                </a:lnTo>
                <a:lnTo>
                  <a:pt x="46913" y="139623"/>
                </a:lnTo>
                <a:lnTo>
                  <a:pt x="44540" y="151355"/>
                </a:lnTo>
                <a:lnTo>
                  <a:pt x="38071" y="160943"/>
                </a:lnTo>
                <a:lnTo>
                  <a:pt x="28482" y="167412"/>
                </a:lnTo>
                <a:lnTo>
                  <a:pt x="16751" y="169786"/>
                </a:lnTo>
                <a:lnTo>
                  <a:pt x="0" y="169786"/>
                </a:lnTo>
                <a:lnTo>
                  <a:pt x="0" y="212229"/>
                </a:lnTo>
                <a:lnTo>
                  <a:pt x="1761" y="220901"/>
                </a:lnTo>
                <a:lnTo>
                  <a:pt x="6559" y="228004"/>
                </a:lnTo>
                <a:lnTo>
                  <a:pt x="13662" y="232805"/>
                </a:lnTo>
                <a:lnTo>
                  <a:pt x="22339" y="234569"/>
                </a:lnTo>
                <a:lnTo>
                  <a:pt x="64782" y="234569"/>
                </a:lnTo>
                <a:lnTo>
                  <a:pt x="64782" y="217817"/>
                </a:lnTo>
                <a:lnTo>
                  <a:pt x="67154" y="206080"/>
                </a:lnTo>
                <a:lnTo>
                  <a:pt x="73620" y="196492"/>
                </a:lnTo>
                <a:lnTo>
                  <a:pt x="83208" y="190026"/>
                </a:lnTo>
                <a:lnTo>
                  <a:pt x="94945" y="187655"/>
                </a:lnTo>
                <a:lnTo>
                  <a:pt x="189890" y="187655"/>
                </a:lnTo>
                <a:lnTo>
                  <a:pt x="189890" y="167551"/>
                </a:lnTo>
                <a:lnTo>
                  <a:pt x="206641" y="167551"/>
                </a:lnTo>
                <a:lnTo>
                  <a:pt x="217509" y="165355"/>
                </a:lnTo>
                <a:lnTo>
                  <a:pt x="226387" y="159369"/>
                </a:lnTo>
                <a:lnTo>
                  <a:pt x="232373" y="150491"/>
                </a:lnTo>
                <a:lnTo>
                  <a:pt x="234569" y="139623"/>
                </a:lnTo>
                <a:lnTo>
                  <a:pt x="232373" y="128755"/>
                </a:lnTo>
                <a:lnTo>
                  <a:pt x="226387" y="119878"/>
                </a:lnTo>
                <a:lnTo>
                  <a:pt x="217509" y="113892"/>
                </a:lnTo>
                <a:lnTo>
                  <a:pt x="206641" y="111696"/>
                </a:lnTo>
                <a:lnTo>
                  <a:pt x="189890" y="111696"/>
                </a:lnTo>
                <a:lnTo>
                  <a:pt x="189890" y="67017"/>
                </a:lnTo>
                <a:lnTo>
                  <a:pt x="188126" y="58341"/>
                </a:lnTo>
                <a:lnTo>
                  <a:pt x="183326" y="51238"/>
                </a:lnTo>
                <a:lnTo>
                  <a:pt x="176222" y="46440"/>
                </a:lnTo>
                <a:lnTo>
                  <a:pt x="167551" y="44678"/>
                </a:lnTo>
                <a:close/>
              </a:path>
              <a:path w="234950" h="234950">
                <a:moveTo>
                  <a:pt x="189890" y="187655"/>
                </a:moveTo>
                <a:lnTo>
                  <a:pt x="94945" y="187655"/>
                </a:lnTo>
                <a:lnTo>
                  <a:pt x="106674" y="190026"/>
                </a:lnTo>
                <a:lnTo>
                  <a:pt x="116258" y="196492"/>
                </a:lnTo>
                <a:lnTo>
                  <a:pt x="122723" y="206080"/>
                </a:lnTo>
                <a:lnTo>
                  <a:pt x="125095" y="217817"/>
                </a:lnTo>
                <a:lnTo>
                  <a:pt x="125095" y="234569"/>
                </a:lnTo>
                <a:lnTo>
                  <a:pt x="167551" y="234569"/>
                </a:lnTo>
                <a:lnTo>
                  <a:pt x="176222" y="232805"/>
                </a:lnTo>
                <a:lnTo>
                  <a:pt x="183326" y="228004"/>
                </a:lnTo>
                <a:lnTo>
                  <a:pt x="188126" y="220901"/>
                </a:lnTo>
                <a:lnTo>
                  <a:pt x="189890" y="212229"/>
                </a:lnTo>
                <a:lnTo>
                  <a:pt x="189890" y="187655"/>
                </a:lnTo>
                <a:close/>
              </a:path>
              <a:path w="234950" h="234950">
                <a:moveTo>
                  <a:pt x="94945" y="0"/>
                </a:moveTo>
                <a:lnTo>
                  <a:pt x="84077" y="2195"/>
                </a:lnTo>
                <a:lnTo>
                  <a:pt x="75199" y="8180"/>
                </a:lnTo>
                <a:lnTo>
                  <a:pt x="69213" y="17053"/>
                </a:lnTo>
                <a:lnTo>
                  <a:pt x="67017" y="27914"/>
                </a:lnTo>
                <a:lnTo>
                  <a:pt x="67017" y="44678"/>
                </a:lnTo>
                <a:lnTo>
                  <a:pt x="122859" y="44678"/>
                </a:lnTo>
                <a:lnTo>
                  <a:pt x="122859" y="27914"/>
                </a:lnTo>
                <a:lnTo>
                  <a:pt x="120664" y="17053"/>
                </a:lnTo>
                <a:lnTo>
                  <a:pt x="114679" y="8180"/>
                </a:lnTo>
                <a:lnTo>
                  <a:pt x="105805" y="2195"/>
                </a:lnTo>
                <a:lnTo>
                  <a:pt x="94945" y="0"/>
                </a:lnTo>
                <a:close/>
              </a:path>
            </a:pathLst>
          </a:custGeom>
          <a:solidFill>
            <a:srgbClr val="FFFFFF"/>
          </a:solidFill>
        </p:spPr>
        <p:txBody>
          <a:bodyPr wrap="square" lIns="0" tIns="0" rIns="0" bIns="0" rtlCol="0"/>
          <a:lstStyle/>
          <a:p>
            <a:endParaRPr dirty="0"/>
          </a:p>
        </p:txBody>
      </p:sp>
      <p:sp>
        <p:nvSpPr>
          <p:cNvPr id="33" name="object 10"/>
          <p:cNvSpPr/>
          <p:nvPr/>
        </p:nvSpPr>
        <p:spPr>
          <a:xfrm>
            <a:off x="2260021" y="4607997"/>
            <a:ext cx="201295" cy="245745"/>
          </a:xfrm>
          <a:custGeom>
            <a:avLst/>
            <a:gdLst/>
            <a:ahLst/>
            <a:cxnLst/>
            <a:rect l="l" t="t" r="r" b="b"/>
            <a:pathLst>
              <a:path w="201294" h="245745">
                <a:moveTo>
                  <a:pt x="100533" y="0"/>
                </a:moveTo>
                <a:lnTo>
                  <a:pt x="0" y="44678"/>
                </a:lnTo>
                <a:lnTo>
                  <a:pt x="0" y="111696"/>
                </a:lnTo>
                <a:lnTo>
                  <a:pt x="7603" y="156819"/>
                </a:lnTo>
                <a:lnTo>
                  <a:pt x="28654" y="196694"/>
                </a:lnTo>
                <a:lnTo>
                  <a:pt x="60511" y="227582"/>
                </a:lnTo>
                <a:lnTo>
                  <a:pt x="100533" y="245745"/>
                </a:lnTo>
                <a:lnTo>
                  <a:pt x="140555" y="227582"/>
                </a:lnTo>
                <a:lnTo>
                  <a:pt x="145675" y="222618"/>
                </a:lnTo>
                <a:lnTo>
                  <a:pt x="100533" y="222618"/>
                </a:lnTo>
                <a:lnTo>
                  <a:pt x="100533" y="122872"/>
                </a:lnTo>
                <a:lnTo>
                  <a:pt x="22339" y="122872"/>
                </a:lnTo>
                <a:lnTo>
                  <a:pt x="22339" y="59207"/>
                </a:lnTo>
                <a:lnTo>
                  <a:pt x="100533" y="24460"/>
                </a:lnTo>
                <a:lnTo>
                  <a:pt x="155572" y="24460"/>
                </a:lnTo>
                <a:lnTo>
                  <a:pt x="100533" y="0"/>
                </a:lnTo>
                <a:close/>
              </a:path>
              <a:path w="201294" h="245745">
                <a:moveTo>
                  <a:pt x="155572" y="24460"/>
                </a:moveTo>
                <a:lnTo>
                  <a:pt x="100533" y="24460"/>
                </a:lnTo>
                <a:lnTo>
                  <a:pt x="100533" y="122758"/>
                </a:lnTo>
                <a:lnTo>
                  <a:pt x="178727" y="122758"/>
                </a:lnTo>
                <a:lnTo>
                  <a:pt x="169856" y="155972"/>
                </a:lnTo>
                <a:lnTo>
                  <a:pt x="152993" y="185132"/>
                </a:lnTo>
                <a:lnTo>
                  <a:pt x="129449" y="208070"/>
                </a:lnTo>
                <a:lnTo>
                  <a:pt x="100533" y="222618"/>
                </a:lnTo>
                <a:lnTo>
                  <a:pt x="145675" y="222618"/>
                </a:lnTo>
                <a:lnTo>
                  <a:pt x="172412" y="196694"/>
                </a:lnTo>
                <a:lnTo>
                  <a:pt x="193462" y="156819"/>
                </a:lnTo>
                <a:lnTo>
                  <a:pt x="201066" y="111696"/>
                </a:lnTo>
                <a:lnTo>
                  <a:pt x="201066" y="44678"/>
                </a:lnTo>
                <a:lnTo>
                  <a:pt x="155572" y="24460"/>
                </a:lnTo>
                <a:close/>
              </a:path>
            </a:pathLst>
          </a:custGeom>
          <a:solidFill>
            <a:srgbClr val="FFFFFF"/>
          </a:solidFill>
        </p:spPr>
        <p:txBody>
          <a:bodyPr wrap="square" lIns="0" tIns="0" rIns="0" bIns="0" rtlCol="0"/>
          <a:lstStyle/>
          <a:p>
            <a:endParaRPr dirty="0"/>
          </a:p>
        </p:txBody>
      </p:sp>
      <p:sp>
        <p:nvSpPr>
          <p:cNvPr id="34" name="object 11"/>
          <p:cNvSpPr/>
          <p:nvPr/>
        </p:nvSpPr>
        <p:spPr>
          <a:xfrm>
            <a:off x="2209800" y="4243221"/>
            <a:ext cx="274955" cy="225425"/>
          </a:xfrm>
          <a:custGeom>
            <a:avLst/>
            <a:gdLst/>
            <a:ahLst/>
            <a:cxnLst/>
            <a:rect l="l" t="t" r="r" b="b"/>
            <a:pathLst>
              <a:path w="274955" h="225425">
                <a:moveTo>
                  <a:pt x="49961" y="127152"/>
                </a:moveTo>
                <a:lnTo>
                  <a:pt x="49961" y="177114"/>
                </a:lnTo>
                <a:lnTo>
                  <a:pt x="137388" y="224828"/>
                </a:lnTo>
                <a:lnTo>
                  <a:pt x="224828" y="177114"/>
                </a:lnTo>
                <a:lnTo>
                  <a:pt x="224828" y="174866"/>
                </a:lnTo>
                <a:lnTo>
                  <a:pt x="137388" y="174866"/>
                </a:lnTo>
                <a:lnTo>
                  <a:pt x="49961" y="127152"/>
                </a:lnTo>
                <a:close/>
              </a:path>
              <a:path w="274955" h="225425">
                <a:moveTo>
                  <a:pt x="224828" y="127152"/>
                </a:moveTo>
                <a:lnTo>
                  <a:pt x="137388" y="174866"/>
                </a:lnTo>
                <a:lnTo>
                  <a:pt x="224828" y="174866"/>
                </a:lnTo>
                <a:lnTo>
                  <a:pt x="224828" y="127152"/>
                </a:lnTo>
                <a:close/>
              </a:path>
              <a:path w="274955" h="225425">
                <a:moveTo>
                  <a:pt x="274789" y="88557"/>
                </a:moveTo>
                <a:lnTo>
                  <a:pt x="249808" y="88557"/>
                </a:lnTo>
                <a:lnTo>
                  <a:pt x="249808" y="174866"/>
                </a:lnTo>
                <a:lnTo>
                  <a:pt x="274789" y="174866"/>
                </a:lnTo>
                <a:lnTo>
                  <a:pt x="274789" y="88557"/>
                </a:lnTo>
                <a:close/>
              </a:path>
              <a:path w="274955" h="225425">
                <a:moveTo>
                  <a:pt x="137388" y="0"/>
                </a:moveTo>
                <a:lnTo>
                  <a:pt x="0" y="74942"/>
                </a:lnTo>
                <a:lnTo>
                  <a:pt x="137388" y="149885"/>
                </a:lnTo>
                <a:lnTo>
                  <a:pt x="249808" y="88557"/>
                </a:lnTo>
                <a:lnTo>
                  <a:pt x="274789" y="88557"/>
                </a:lnTo>
                <a:lnTo>
                  <a:pt x="274789" y="74942"/>
                </a:lnTo>
                <a:lnTo>
                  <a:pt x="137388" y="0"/>
                </a:lnTo>
                <a:close/>
              </a:path>
            </a:pathLst>
          </a:custGeom>
          <a:solidFill>
            <a:srgbClr val="FFFFFF"/>
          </a:solidFill>
        </p:spPr>
        <p:txBody>
          <a:bodyPr wrap="square" lIns="0" tIns="0" rIns="0" bIns="0" rtlCol="0"/>
          <a:lstStyle/>
          <a:p>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98274"/>
            <a:ext cx="6180308" cy="3117119"/>
          </a:xfrm>
          <a:prstGeom prst="rect">
            <a:avLst/>
          </a:prstGeom>
        </p:spPr>
      </p:pic>
      <p:sp>
        <p:nvSpPr>
          <p:cNvPr id="3" name="TextBox 2"/>
          <p:cNvSpPr txBox="1"/>
          <p:nvPr/>
        </p:nvSpPr>
        <p:spPr>
          <a:xfrm>
            <a:off x="6989234" y="3847590"/>
            <a:ext cx="2438400" cy="923330"/>
          </a:xfrm>
          <a:prstGeom prst="rect">
            <a:avLst/>
          </a:prstGeom>
          <a:noFill/>
        </p:spPr>
        <p:txBody>
          <a:bodyPr wrap="square" rtlCol="0">
            <a:spAutoFit/>
          </a:bodyPr>
          <a:lstStyle/>
          <a:p>
            <a:pPr algn="ctr"/>
            <a:r>
              <a:rPr lang="en-US" spc="-5" dirty="0">
                <a:solidFill>
                  <a:srgbClr val="FFFFFF"/>
                </a:solidFill>
                <a:latin typeface="Avenir"/>
                <a:cs typeface="Avenir"/>
              </a:rPr>
              <a:t>Instagram: @CampbellAbroad</a:t>
            </a:r>
            <a:endParaRPr lang="en-US" dirty="0">
              <a:latin typeface="Avenir"/>
              <a:cs typeface="Avenir"/>
            </a:endParaRPr>
          </a:p>
          <a:p>
            <a:pPr algn="ctr"/>
            <a:endParaRPr lang="en-US" dirty="0">
              <a:latin typeface="Avenir"/>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801" y="1437865"/>
            <a:ext cx="2554600" cy="1915950"/>
          </a:xfrm>
          <a:prstGeom prst="rect">
            <a:avLst/>
          </a:prstGeom>
        </p:spPr>
      </p:pic>
    </p:spTree>
    <p:extLst>
      <p:ext uri="{BB962C8B-B14F-4D97-AF65-F5344CB8AC3E}">
        <p14:creationId xmlns:p14="http://schemas.microsoft.com/office/powerpoint/2010/main" val="206855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342900" y="342900"/>
            <a:ext cx="9372599" cy="3649865"/>
          </a:xfrm>
          <a:prstGeom prst="rect">
            <a:avLst/>
          </a:prstGeom>
          <a:blipFill>
            <a:blip r:embed="rId3" cstate="print"/>
            <a:stretch>
              <a:fillRect/>
            </a:stretch>
          </a:blipFill>
        </p:spPr>
        <p:txBody>
          <a:bodyPr wrap="square" lIns="0" tIns="0" rIns="0" bIns="0" rtlCol="0"/>
          <a:lstStyle/>
          <a:p>
            <a:endParaRPr dirty="0"/>
          </a:p>
        </p:txBody>
      </p:sp>
      <p:sp>
        <p:nvSpPr>
          <p:cNvPr id="18" name="object 3"/>
          <p:cNvSpPr/>
          <p:nvPr/>
        </p:nvSpPr>
        <p:spPr>
          <a:xfrm>
            <a:off x="591553" y="2427746"/>
            <a:ext cx="2288806" cy="1565006"/>
          </a:xfrm>
          <a:prstGeom prst="rect">
            <a:avLst/>
          </a:prstGeom>
          <a:blipFill>
            <a:blip r:embed="rId4" cstate="print"/>
            <a:stretch>
              <a:fillRect/>
            </a:stretch>
          </a:blipFill>
        </p:spPr>
        <p:txBody>
          <a:bodyPr wrap="square" lIns="0" tIns="0" rIns="0" bIns="0" rtlCol="0"/>
          <a:lstStyle/>
          <a:p>
            <a:endParaRPr dirty="0"/>
          </a:p>
        </p:txBody>
      </p:sp>
      <p:sp>
        <p:nvSpPr>
          <p:cNvPr id="19" name="object 4"/>
          <p:cNvSpPr/>
          <p:nvPr/>
        </p:nvSpPr>
        <p:spPr>
          <a:xfrm>
            <a:off x="591553" y="342900"/>
            <a:ext cx="2288806" cy="1217295"/>
          </a:xfrm>
          <a:prstGeom prst="rect">
            <a:avLst/>
          </a:prstGeom>
          <a:blipFill>
            <a:blip r:embed="rId5" cstate="print"/>
            <a:stretch>
              <a:fillRect/>
            </a:stretch>
          </a:blipFill>
        </p:spPr>
        <p:txBody>
          <a:bodyPr wrap="square" lIns="0" tIns="0" rIns="0" bIns="0" rtlCol="0"/>
          <a:lstStyle/>
          <a:p>
            <a:endParaRPr dirty="0"/>
          </a:p>
        </p:txBody>
      </p:sp>
      <p:sp>
        <p:nvSpPr>
          <p:cNvPr id="20" name="object 5"/>
          <p:cNvSpPr txBox="1"/>
          <p:nvPr/>
        </p:nvSpPr>
        <p:spPr>
          <a:xfrm>
            <a:off x="838200" y="2428774"/>
            <a:ext cx="1718165" cy="878205"/>
          </a:xfrm>
          <a:prstGeom prst="rect">
            <a:avLst/>
          </a:prstGeom>
        </p:spPr>
        <p:txBody>
          <a:bodyPr vert="horz" wrap="square" lIns="0" tIns="11430" rIns="0" bIns="0" rtlCol="0">
            <a:spAutoFit/>
          </a:bodyPr>
          <a:lstStyle/>
          <a:p>
            <a:pPr marL="12700">
              <a:lnSpc>
                <a:spcPct val="100000"/>
              </a:lnSpc>
              <a:spcBef>
                <a:spcPts val="90"/>
              </a:spcBef>
            </a:pPr>
            <a:r>
              <a:rPr sz="5600" spc="-305" dirty="0">
                <a:solidFill>
                  <a:srgbClr val="FFFFFF"/>
                </a:solidFill>
                <a:latin typeface="Avenir-Light"/>
                <a:cs typeface="Avenir-Light"/>
              </a:rPr>
              <a:t>1</a:t>
            </a:r>
            <a:r>
              <a:rPr sz="5600" spc="150" dirty="0">
                <a:solidFill>
                  <a:srgbClr val="FFFFFF"/>
                </a:solidFill>
                <a:latin typeface="Avenir-Light"/>
                <a:cs typeface="Avenir-Light"/>
              </a:rPr>
              <a:t>0</a:t>
            </a:r>
            <a:r>
              <a:rPr sz="5600" spc="-100" dirty="0">
                <a:solidFill>
                  <a:srgbClr val="FFFFFF"/>
                </a:solidFill>
                <a:latin typeface="Avenir-Light"/>
                <a:cs typeface="Avenir-Light"/>
              </a:rPr>
              <a:t>0</a:t>
            </a:r>
            <a:r>
              <a:rPr sz="5600" spc="-10" dirty="0">
                <a:solidFill>
                  <a:srgbClr val="FFFFFF"/>
                </a:solidFill>
                <a:latin typeface="Avenir-Light"/>
                <a:cs typeface="Avenir-Light"/>
              </a:rPr>
              <a:t>+</a:t>
            </a:r>
            <a:endParaRPr sz="5600" dirty="0">
              <a:latin typeface="Avenir-Light"/>
              <a:cs typeface="Avenir-Light"/>
            </a:endParaRPr>
          </a:p>
        </p:txBody>
      </p:sp>
      <p:sp>
        <p:nvSpPr>
          <p:cNvPr id="22" name="object 7"/>
          <p:cNvSpPr txBox="1"/>
          <p:nvPr/>
        </p:nvSpPr>
        <p:spPr>
          <a:xfrm>
            <a:off x="1323123" y="3989883"/>
            <a:ext cx="327419" cy="873316"/>
          </a:xfrm>
          <a:prstGeom prst="rect">
            <a:avLst/>
          </a:prstGeom>
          <a:noFill/>
          <a:ln>
            <a:noFill/>
          </a:ln>
        </p:spPr>
        <p:txBody>
          <a:bodyPr vert="horz" wrap="square" lIns="0" tIns="11430" rIns="0" bIns="0" rtlCol="0" anchor="t">
            <a:spAutoFit/>
          </a:bodyPr>
          <a:lstStyle/>
          <a:p>
            <a:pPr marL="12700">
              <a:lnSpc>
                <a:spcPct val="100000"/>
              </a:lnSpc>
              <a:spcBef>
                <a:spcPts val="90"/>
              </a:spcBef>
            </a:pPr>
            <a:r>
              <a:rPr lang="en-US" sz="5600" spc="-5" dirty="0">
                <a:solidFill>
                  <a:srgbClr val="EA7025"/>
                </a:solidFill>
                <a:latin typeface="Avenir-Light"/>
                <a:cs typeface="Avenir-Light"/>
              </a:rPr>
              <a:t>9</a:t>
            </a:r>
          </a:p>
        </p:txBody>
      </p:sp>
      <p:sp>
        <p:nvSpPr>
          <p:cNvPr id="23" name="object 8"/>
          <p:cNvSpPr txBox="1"/>
          <p:nvPr/>
        </p:nvSpPr>
        <p:spPr>
          <a:xfrm>
            <a:off x="720069" y="4660741"/>
            <a:ext cx="1533525" cy="928459"/>
          </a:xfrm>
          <a:prstGeom prst="rect">
            <a:avLst/>
          </a:prstGeom>
          <a:noFill/>
          <a:ln>
            <a:noFill/>
          </a:ln>
        </p:spPr>
        <p:txBody>
          <a:bodyPr vert="horz" wrap="square" lIns="0" tIns="43180" rIns="0" bIns="0" rtlCol="0">
            <a:spAutoFit/>
          </a:bodyPr>
          <a:lstStyle/>
          <a:p>
            <a:pPr marL="12700" marR="5080" indent="170180" algn="ctr">
              <a:lnSpc>
                <a:spcPts val="2200"/>
              </a:lnSpc>
              <a:spcBef>
                <a:spcPts val="340"/>
              </a:spcBef>
            </a:pPr>
            <a:r>
              <a:rPr lang="en-US" sz="2000" spc="-30" dirty="0">
                <a:solidFill>
                  <a:srgbClr val="EA7025"/>
                </a:solidFill>
                <a:latin typeface="Avenir"/>
                <a:cs typeface="Avenir"/>
              </a:rPr>
              <a:t>Fraternity </a:t>
            </a:r>
          </a:p>
          <a:p>
            <a:pPr marL="12700" marR="5080" indent="170180" algn="ctr">
              <a:lnSpc>
                <a:spcPts val="2200"/>
              </a:lnSpc>
              <a:spcBef>
                <a:spcPts val="340"/>
              </a:spcBef>
            </a:pPr>
            <a:r>
              <a:rPr lang="en-US" sz="2000" spc="-30" dirty="0">
                <a:solidFill>
                  <a:srgbClr val="EA7025"/>
                </a:solidFill>
                <a:latin typeface="Avenir"/>
                <a:cs typeface="Avenir"/>
              </a:rPr>
              <a:t>&amp; Sorority Options</a:t>
            </a:r>
            <a:endParaRPr sz="2000" dirty="0">
              <a:solidFill>
                <a:srgbClr val="EA7025"/>
              </a:solidFill>
              <a:latin typeface="Avenir"/>
              <a:cs typeface="Avenir"/>
            </a:endParaRPr>
          </a:p>
        </p:txBody>
      </p:sp>
      <p:sp>
        <p:nvSpPr>
          <p:cNvPr id="24" name="object 9"/>
          <p:cNvSpPr txBox="1"/>
          <p:nvPr/>
        </p:nvSpPr>
        <p:spPr>
          <a:xfrm>
            <a:off x="3551845" y="3968381"/>
            <a:ext cx="394970" cy="878205"/>
          </a:xfrm>
          <a:prstGeom prst="rect">
            <a:avLst/>
          </a:prstGeom>
          <a:noFill/>
          <a:ln>
            <a:noFill/>
          </a:ln>
        </p:spPr>
        <p:txBody>
          <a:bodyPr vert="horz" wrap="square" lIns="0" tIns="11430" rIns="0" bIns="0" rtlCol="0">
            <a:spAutoFit/>
          </a:bodyPr>
          <a:lstStyle/>
          <a:p>
            <a:pPr marL="12700">
              <a:lnSpc>
                <a:spcPct val="100000"/>
              </a:lnSpc>
              <a:spcBef>
                <a:spcPts val="90"/>
              </a:spcBef>
            </a:pPr>
            <a:r>
              <a:rPr sz="5600" spc="-5" dirty="0">
                <a:solidFill>
                  <a:srgbClr val="EA7025"/>
                </a:solidFill>
                <a:latin typeface="Avenir-Light"/>
                <a:cs typeface="Avenir-Light"/>
              </a:rPr>
              <a:t>4</a:t>
            </a:r>
            <a:endParaRPr sz="5600" dirty="0">
              <a:solidFill>
                <a:srgbClr val="EA7025"/>
              </a:solidFill>
              <a:latin typeface="Avenir-Light"/>
              <a:cs typeface="Avenir-Light"/>
            </a:endParaRPr>
          </a:p>
        </p:txBody>
      </p:sp>
      <p:sp>
        <p:nvSpPr>
          <p:cNvPr id="25" name="object 10"/>
          <p:cNvSpPr txBox="1"/>
          <p:nvPr/>
        </p:nvSpPr>
        <p:spPr>
          <a:xfrm>
            <a:off x="2908125" y="4846586"/>
            <a:ext cx="1648460" cy="609600"/>
          </a:xfrm>
          <a:prstGeom prst="rect">
            <a:avLst/>
          </a:prstGeom>
          <a:noFill/>
          <a:ln>
            <a:noFill/>
          </a:ln>
        </p:spPr>
        <p:txBody>
          <a:bodyPr vert="horz" wrap="square" lIns="0" tIns="43180" rIns="0" bIns="0" rtlCol="0">
            <a:spAutoFit/>
          </a:bodyPr>
          <a:lstStyle/>
          <a:p>
            <a:pPr marL="434340" marR="5080" indent="-422275">
              <a:lnSpc>
                <a:spcPts val="2200"/>
              </a:lnSpc>
              <a:spcBef>
                <a:spcPts val="340"/>
              </a:spcBef>
            </a:pPr>
            <a:r>
              <a:rPr lang="en-US" sz="2000" spc="-20" dirty="0">
                <a:solidFill>
                  <a:srgbClr val="EA7025"/>
                </a:solidFill>
                <a:latin typeface="Avenir"/>
                <a:cs typeface="Avenir"/>
              </a:rPr>
              <a:t>S</a:t>
            </a:r>
            <a:r>
              <a:rPr sz="2000" spc="-20" dirty="0">
                <a:solidFill>
                  <a:srgbClr val="EA7025"/>
                </a:solidFill>
                <a:latin typeface="Avenir"/>
                <a:cs typeface="Avenir"/>
              </a:rPr>
              <a:t>tudent</a:t>
            </a:r>
            <a:r>
              <a:rPr sz="2000" spc="-100" dirty="0">
                <a:solidFill>
                  <a:srgbClr val="EA7025"/>
                </a:solidFill>
                <a:latin typeface="Avenir"/>
                <a:cs typeface="Avenir"/>
              </a:rPr>
              <a:t> </a:t>
            </a:r>
            <a:r>
              <a:rPr lang="en-US" sz="2000" spc="-25" dirty="0">
                <a:solidFill>
                  <a:srgbClr val="EA7025"/>
                </a:solidFill>
                <a:latin typeface="Avenir"/>
                <a:cs typeface="Avenir"/>
              </a:rPr>
              <a:t>M</a:t>
            </a:r>
            <a:r>
              <a:rPr sz="2000" spc="-25" dirty="0">
                <a:solidFill>
                  <a:srgbClr val="EA7025"/>
                </a:solidFill>
                <a:latin typeface="Avenir"/>
                <a:cs typeface="Avenir"/>
              </a:rPr>
              <a:t>edia  </a:t>
            </a:r>
            <a:r>
              <a:rPr lang="en-US" sz="2000" spc="-20" dirty="0">
                <a:solidFill>
                  <a:srgbClr val="EA7025"/>
                </a:solidFill>
                <a:latin typeface="Avenir"/>
                <a:cs typeface="Avenir"/>
              </a:rPr>
              <a:t>O</a:t>
            </a:r>
            <a:r>
              <a:rPr sz="2000" spc="-20" dirty="0">
                <a:solidFill>
                  <a:srgbClr val="EA7025"/>
                </a:solidFill>
                <a:latin typeface="Avenir"/>
                <a:cs typeface="Avenir"/>
              </a:rPr>
              <a:t>utlets</a:t>
            </a:r>
            <a:endParaRPr sz="2000" dirty="0">
              <a:solidFill>
                <a:srgbClr val="EA7025"/>
              </a:solidFill>
              <a:latin typeface="Avenir"/>
              <a:cs typeface="Avenir"/>
            </a:endParaRPr>
          </a:p>
        </p:txBody>
      </p:sp>
      <p:sp>
        <p:nvSpPr>
          <p:cNvPr id="26" name="object 11"/>
          <p:cNvSpPr txBox="1"/>
          <p:nvPr/>
        </p:nvSpPr>
        <p:spPr>
          <a:xfrm>
            <a:off x="5503250" y="3968381"/>
            <a:ext cx="1217930" cy="878205"/>
          </a:xfrm>
          <a:prstGeom prst="rect">
            <a:avLst/>
          </a:prstGeom>
          <a:noFill/>
          <a:ln>
            <a:noFill/>
          </a:ln>
        </p:spPr>
        <p:txBody>
          <a:bodyPr vert="horz" wrap="square" lIns="0" tIns="11430" rIns="0" bIns="0" rtlCol="0">
            <a:spAutoFit/>
          </a:bodyPr>
          <a:lstStyle/>
          <a:p>
            <a:pPr marL="12700">
              <a:lnSpc>
                <a:spcPct val="100000"/>
              </a:lnSpc>
              <a:spcBef>
                <a:spcPts val="90"/>
              </a:spcBef>
            </a:pPr>
            <a:r>
              <a:rPr lang="en-US" sz="5600" spc="25" dirty="0">
                <a:solidFill>
                  <a:srgbClr val="EA7025"/>
                </a:solidFill>
                <a:latin typeface="Avenir-Light"/>
                <a:cs typeface="Avenir-Light"/>
              </a:rPr>
              <a:t>5</a:t>
            </a:r>
            <a:r>
              <a:rPr sz="5600" spc="-105" dirty="0">
                <a:solidFill>
                  <a:srgbClr val="EA7025"/>
                </a:solidFill>
                <a:latin typeface="Avenir-Light"/>
                <a:cs typeface="Avenir-Light"/>
              </a:rPr>
              <a:t>0+</a:t>
            </a:r>
            <a:endParaRPr sz="5600" dirty="0">
              <a:solidFill>
                <a:srgbClr val="EA7025"/>
              </a:solidFill>
              <a:latin typeface="Avenir-Light"/>
              <a:cs typeface="Avenir-Light"/>
            </a:endParaRPr>
          </a:p>
        </p:txBody>
      </p:sp>
      <p:sp>
        <p:nvSpPr>
          <p:cNvPr id="28" name="object 13"/>
          <p:cNvSpPr txBox="1"/>
          <p:nvPr/>
        </p:nvSpPr>
        <p:spPr>
          <a:xfrm>
            <a:off x="8153401" y="3968381"/>
            <a:ext cx="828710" cy="878205"/>
          </a:xfrm>
          <a:prstGeom prst="rect">
            <a:avLst/>
          </a:prstGeom>
          <a:noFill/>
          <a:ln>
            <a:noFill/>
          </a:ln>
        </p:spPr>
        <p:txBody>
          <a:bodyPr vert="horz" wrap="square" lIns="0" tIns="11430" rIns="0" bIns="0" rtlCol="0">
            <a:spAutoFit/>
          </a:bodyPr>
          <a:lstStyle/>
          <a:p>
            <a:pPr marL="12700">
              <a:lnSpc>
                <a:spcPct val="100000"/>
              </a:lnSpc>
              <a:spcBef>
                <a:spcPts val="90"/>
              </a:spcBef>
            </a:pPr>
            <a:r>
              <a:rPr sz="5600" spc="-210" dirty="0">
                <a:solidFill>
                  <a:srgbClr val="EA7025"/>
                </a:solidFill>
                <a:latin typeface="Avenir-Light"/>
                <a:cs typeface="Avenir-Light"/>
              </a:rPr>
              <a:t>2</a:t>
            </a:r>
            <a:r>
              <a:rPr sz="5600" spc="-5" dirty="0">
                <a:solidFill>
                  <a:srgbClr val="EA7025"/>
                </a:solidFill>
                <a:latin typeface="Avenir-Light"/>
                <a:cs typeface="Avenir-Light"/>
              </a:rPr>
              <a:t>1</a:t>
            </a:r>
            <a:endParaRPr sz="5600" dirty="0">
              <a:solidFill>
                <a:srgbClr val="EA7025"/>
              </a:solidFill>
              <a:latin typeface="Avenir-Light"/>
              <a:cs typeface="Avenir-Light"/>
            </a:endParaRPr>
          </a:p>
        </p:txBody>
      </p:sp>
      <p:sp>
        <p:nvSpPr>
          <p:cNvPr id="29" name="object 14"/>
          <p:cNvSpPr txBox="1"/>
          <p:nvPr/>
        </p:nvSpPr>
        <p:spPr>
          <a:xfrm>
            <a:off x="7640021" y="4703288"/>
            <a:ext cx="1855470" cy="928459"/>
          </a:xfrm>
          <a:prstGeom prst="rect">
            <a:avLst/>
          </a:prstGeom>
          <a:noFill/>
          <a:ln>
            <a:noFill/>
          </a:ln>
        </p:spPr>
        <p:txBody>
          <a:bodyPr vert="horz" wrap="square" lIns="0" tIns="43180" rIns="0" bIns="0" rtlCol="0" anchor="t">
            <a:spAutoFit/>
          </a:bodyPr>
          <a:lstStyle/>
          <a:p>
            <a:pPr marL="574675" marR="5080" indent="-562610" algn="ctr">
              <a:lnSpc>
                <a:spcPts val="2200"/>
              </a:lnSpc>
              <a:spcBef>
                <a:spcPts val="340"/>
              </a:spcBef>
            </a:pPr>
            <a:r>
              <a:rPr lang="en-US" sz="2000" spc="-20" dirty="0">
                <a:solidFill>
                  <a:srgbClr val="EA7025"/>
                </a:solidFill>
                <a:latin typeface="Avenir"/>
                <a:cs typeface="Avenir"/>
              </a:rPr>
              <a:t>Fighting</a:t>
            </a:r>
            <a:endParaRPr lang="en-US" sz="2000" dirty="0">
              <a:solidFill>
                <a:srgbClr val="EA7025"/>
              </a:solidFill>
              <a:latin typeface="Avenir"/>
              <a:cs typeface="Avenir"/>
            </a:endParaRPr>
          </a:p>
          <a:p>
            <a:pPr marL="574675" marR="5080" indent="-562610">
              <a:lnSpc>
                <a:spcPts val="2200"/>
              </a:lnSpc>
              <a:spcBef>
                <a:spcPts val="340"/>
              </a:spcBef>
            </a:pPr>
            <a:r>
              <a:rPr lang="en-US" sz="2000" spc="-25" dirty="0">
                <a:solidFill>
                  <a:srgbClr val="EA7025"/>
                </a:solidFill>
                <a:latin typeface="Avenir"/>
                <a:cs typeface="Avenir"/>
              </a:rPr>
              <a:t>Camels Athletic Teams</a:t>
            </a:r>
            <a:endParaRPr sz="2000" dirty="0">
              <a:solidFill>
                <a:srgbClr val="EA7025"/>
              </a:solidFill>
              <a:latin typeface="Avenir"/>
              <a:cs typeface="Avenir"/>
            </a:endParaRPr>
          </a:p>
        </p:txBody>
      </p:sp>
      <p:sp>
        <p:nvSpPr>
          <p:cNvPr id="30" name="object 15"/>
          <p:cNvSpPr txBox="1">
            <a:spLocks noGrp="1"/>
          </p:cNvSpPr>
          <p:nvPr>
            <p:ph type="title"/>
          </p:nvPr>
        </p:nvSpPr>
        <p:spPr>
          <a:xfrm>
            <a:off x="1091421" y="566646"/>
            <a:ext cx="1289685" cy="721360"/>
          </a:xfrm>
          <a:prstGeom prst="rect">
            <a:avLst/>
          </a:prstGeom>
        </p:spPr>
        <p:txBody>
          <a:bodyPr vert="horz" wrap="square" lIns="0" tIns="53340" rIns="0" bIns="0" rtlCol="0">
            <a:spAutoFit/>
          </a:bodyPr>
          <a:lstStyle/>
          <a:p>
            <a:pPr marL="12700" marR="5080" indent="86995">
              <a:lnSpc>
                <a:spcPts val="2600"/>
              </a:lnSpc>
              <a:spcBef>
                <a:spcPts val="420"/>
              </a:spcBef>
            </a:pPr>
            <a:r>
              <a:rPr dirty="0"/>
              <a:t>Student  Activities</a:t>
            </a:r>
          </a:p>
        </p:txBody>
      </p:sp>
      <p:sp>
        <p:nvSpPr>
          <p:cNvPr id="21" name="object 6"/>
          <p:cNvSpPr txBox="1"/>
          <p:nvPr/>
        </p:nvSpPr>
        <p:spPr>
          <a:xfrm>
            <a:off x="754378" y="3183382"/>
            <a:ext cx="2026285" cy="607859"/>
          </a:xfrm>
          <a:prstGeom prst="rect">
            <a:avLst/>
          </a:prstGeom>
        </p:spPr>
        <p:txBody>
          <a:bodyPr vert="horz" wrap="square" lIns="0" tIns="43180" rIns="0" bIns="0" rtlCol="0" anchor="ctr">
            <a:spAutoFit/>
          </a:bodyPr>
          <a:lstStyle/>
          <a:p>
            <a:pPr marL="259079" marR="5080" indent="-247015">
              <a:lnSpc>
                <a:spcPts val="2200"/>
              </a:lnSpc>
              <a:spcBef>
                <a:spcPts val="340"/>
              </a:spcBef>
            </a:pPr>
            <a:r>
              <a:rPr lang="en-US" sz="2000" spc="-20" dirty="0">
                <a:solidFill>
                  <a:srgbClr val="FFFFFF"/>
                </a:solidFill>
                <a:latin typeface="Avenir"/>
                <a:cs typeface="Avenir"/>
              </a:rPr>
              <a:t>S</a:t>
            </a:r>
            <a:r>
              <a:rPr sz="2000" spc="-20" dirty="0">
                <a:solidFill>
                  <a:srgbClr val="FFFFFF"/>
                </a:solidFill>
                <a:latin typeface="Avenir"/>
                <a:cs typeface="Avenir"/>
              </a:rPr>
              <a:t>tudent </a:t>
            </a:r>
            <a:r>
              <a:rPr lang="en-US" sz="2000" spc="-20" dirty="0">
                <a:solidFill>
                  <a:srgbClr val="FFFFFF"/>
                </a:solidFill>
                <a:latin typeface="Avenir"/>
                <a:cs typeface="Avenir"/>
              </a:rPr>
              <a:t>C</a:t>
            </a:r>
            <a:r>
              <a:rPr sz="2000" spc="-20" dirty="0">
                <a:solidFill>
                  <a:srgbClr val="FFFFFF"/>
                </a:solidFill>
                <a:latin typeface="Avenir"/>
                <a:cs typeface="Avenir"/>
              </a:rPr>
              <a:t>lubs</a:t>
            </a:r>
            <a:r>
              <a:rPr lang="en-US" sz="2000" spc="-95" dirty="0">
                <a:solidFill>
                  <a:srgbClr val="FFFFFF"/>
                </a:solidFill>
                <a:latin typeface="Avenir"/>
                <a:cs typeface="Avenir"/>
              </a:rPr>
              <a:t> &amp;</a:t>
            </a:r>
            <a:r>
              <a:rPr lang="en-US" sz="2000" spc="-25" dirty="0">
                <a:solidFill>
                  <a:srgbClr val="FFFFFF"/>
                </a:solidFill>
                <a:latin typeface="Avenir"/>
                <a:cs typeface="Avenir"/>
              </a:rPr>
              <a:t> O</a:t>
            </a:r>
            <a:r>
              <a:rPr sz="2000" spc="-25" dirty="0">
                <a:solidFill>
                  <a:srgbClr val="FFFFFF"/>
                </a:solidFill>
                <a:latin typeface="Avenir"/>
                <a:cs typeface="Avenir"/>
              </a:rPr>
              <a:t>rganizations</a:t>
            </a:r>
            <a:endParaRPr sz="2000" dirty="0">
              <a:latin typeface="Avenir"/>
              <a:cs typeface="Avenir"/>
            </a:endParaRPr>
          </a:p>
        </p:txBody>
      </p:sp>
      <p:sp>
        <p:nvSpPr>
          <p:cNvPr id="2" name="TextBox 1"/>
          <p:cNvSpPr txBox="1"/>
          <p:nvPr/>
        </p:nvSpPr>
        <p:spPr>
          <a:xfrm>
            <a:off x="4910674" y="4660741"/>
            <a:ext cx="2230241" cy="1015663"/>
          </a:xfrm>
          <a:prstGeom prst="rect">
            <a:avLst/>
          </a:prstGeom>
          <a:noFill/>
        </p:spPr>
        <p:txBody>
          <a:bodyPr wrap="square" rtlCol="0">
            <a:spAutoFit/>
          </a:bodyPr>
          <a:lstStyle/>
          <a:p>
            <a:pPr algn="ctr"/>
            <a:r>
              <a:rPr lang="en-US" sz="2000" dirty="0">
                <a:solidFill>
                  <a:srgbClr val="EA7125"/>
                </a:solidFill>
                <a:latin typeface="Avenir"/>
              </a:rPr>
              <a:t>Club &amp;</a:t>
            </a:r>
          </a:p>
          <a:p>
            <a:pPr algn="ctr"/>
            <a:r>
              <a:rPr lang="en-US" sz="2000" dirty="0">
                <a:solidFill>
                  <a:srgbClr val="EA7125"/>
                </a:solidFill>
                <a:latin typeface="Avenir"/>
              </a:rPr>
              <a:t>Intramural Sports Available</a:t>
            </a:r>
          </a:p>
        </p:txBody>
      </p:sp>
    </p:spTree>
    <p:extLst>
      <p:ext uri="{BB962C8B-B14F-4D97-AF65-F5344CB8AC3E}">
        <p14:creationId xmlns:p14="http://schemas.microsoft.com/office/powerpoint/2010/main" val="60385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
          <p:cNvSpPr/>
          <p:nvPr/>
        </p:nvSpPr>
        <p:spPr>
          <a:xfrm>
            <a:off x="342900" y="345884"/>
            <a:ext cx="3929748" cy="544258"/>
          </a:xfrm>
          <a:prstGeom prst="rect">
            <a:avLst/>
          </a:prstGeom>
          <a:blipFill>
            <a:blip r:embed="rId3" cstate="print"/>
            <a:stretch>
              <a:fillRect/>
            </a:stretch>
          </a:blipFill>
        </p:spPr>
        <p:txBody>
          <a:bodyPr wrap="square" lIns="0" tIns="0" rIns="0" bIns="0" rtlCol="0"/>
          <a:lstStyle/>
          <a:p>
            <a:endParaRPr dirty="0"/>
          </a:p>
        </p:txBody>
      </p:sp>
      <p:sp>
        <p:nvSpPr>
          <p:cNvPr id="21" name="object 3"/>
          <p:cNvSpPr/>
          <p:nvPr/>
        </p:nvSpPr>
        <p:spPr>
          <a:xfrm>
            <a:off x="342900" y="1025271"/>
            <a:ext cx="3929748" cy="4329303"/>
          </a:xfrm>
          <a:prstGeom prst="rect">
            <a:avLst/>
          </a:prstGeom>
          <a:blipFill>
            <a:blip r:embed="rId4" cstate="print"/>
            <a:stretch>
              <a:fillRect/>
            </a:stretch>
          </a:blipFill>
        </p:spPr>
        <p:txBody>
          <a:bodyPr wrap="square" lIns="0" tIns="0" rIns="0" bIns="0" rtlCol="0"/>
          <a:lstStyle/>
          <a:p>
            <a:endParaRPr dirty="0"/>
          </a:p>
        </p:txBody>
      </p:sp>
      <p:sp>
        <p:nvSpPr>
          <p:cNvPr id="22" name="object 4"/>
          <p:cNvSpPr/>
          <p:nvPr/>
        </p:nvSpPr>
        <p:spPr>
          <a:xfrm>
            <a:off x="7292041" y="370437"/>
            <a:ext cx="2414287" cy="2414054"/>
          </a:xfrm>
          <a:prstGeom prst="rect">
            <a:avLst/>
          </a:prstGeom>
          <a:blipFill>
            <a:blip r:embed="rId5" cstate="print"/>
            <a:stretch>
              <a:fillRect/>
            </a:stretch>
          </a:blipFill>
        </p:spPr>
        <p:txBody>
          <a:bodyPr wrap="square" lIns="0" tIns="0" rIns="0" bIns="0" rtlCol="0"/>
          <a:lstStyle/>
          <a:p>
            <a:endParaRPr dirty="0"/>
          </a:p>
        </p:txBody>
      </p:sp>
      <p:sp>
        <p:nvSpPr>
          <p:cNvPr id="23" name="object 5"/>
          <p:cNvSpPr/>
          <p:nvPr/>
        </p:nvSpPr>
        <p:spPr>
          <a:xfrm>
            <a:off x="7300018" y="345876"/>
            <a:ext cx="2414905" cy="2414270"/>
          </a:xfrm>
          <a:custGeom>
            <a:avLst/>
            <a:gdLst/>
            <a:ahLst/>
            <a:cxnLst/>
            <a:rect l="l" t="t" r="r" b="b"/>
            <a:pathLst>
              <a:path w="2414904" h="2414270">
                <a:moveTo>
                  <a:pt x="1207147" y="2414041"/>
                </a:moveTo>
                <a:lnTo>
                  <a:pt x="1255698" y="2413082"/>
                </a:lnTo>
                <a:lnTo>
                  <a:pt x="1303762" y="2410231"/>
                </a:lnTo>
                <a:lnTo>
                  <a:pt x="1351303" y="2405523"/>
                </a:lnTo>
                <a:lnTo>
                  <a:pt x="1398286" y="2398995"/>
                </a:lnTo>
                <a:lnTo>
                  <a:pt x="1444673" y="2390682"/>
                </a:lnTo>
                <a:lnTo>
                  <a:pt x="1490430" y="2380620"/>
                </a:lnTo>
                <a:lnTo>
                  <a:pt x="1535520" y="2368845"/>
                </a:lnTo>
                <a:lnTo>
                  <a:pt x="1579907" y="2355395"/>
                </a:lnTo>
                <a:lnTo>
                  <a:pt x="1623555" y="2340304"/>
                </a:lnTo>
                <a:lnTo>
                  <a:pt x="1666428" y="2323608"/>
                </a:lnTo>
                <a:lnTo>
                  <a:pt x="1708489" y="2305344"/>
                </a:lnTo>
                <a:lnTo>
                  <a:pt x="1749703" y="2285548"/>
                </a:lnTo>
                <a:lnTo>
                  <a:pt x="1790034" y="2264256"/>
                </a:lnTo>
                <a:lnTo>
                  <a:pt x="1829446" y="2241504"/>
                </a:lnTo>
                <a:lnTo>
                  <a:pt x="1867902" y="2217328"/>
                </a:lnTo>
                <a:lnTo>
                  <a:pt x="1905367" y="2191763"/>
                </a:lnTo>
                <a:lnTo>
                  <a:pt x="1941804" y="2164847"/>
                </a:lnTo>
                <a:lnTo>
                  <a:pt x="1977178" y="2136615"/>
                </a:lnTo>
                <a:lnTo>
                  <a:pt x="2011452" y="2107103"/>
                </a:lnTo>
                <a:lnTo>
                  <a:pt x="2044590" y="2076347"/>
                </a:lnTo>
                <a:lnTo>
                  <a:pt x="2076557" y="2044384"/>
                </a:lnTo>
                <a:lnTo>
                  <a:pt x="2107315" y="2011249"/>
                </a:lnTo>
                <a:lnTo>
                  <a:pt x="2136830" y="1976978"/>
                </a:lnTo>
                <a:lnTo>
                  <a:pt x="2165065" y="1941608"/>
                </a:lnTo>
                <a:lnTo>
                  <a:pt x="2191984" y="1905174"/>
                </a:lnTo>
                <a:lnTo>
                  <a:pt x="2217550" y="1867713"/>
                </a:lnTo>
                <a:lnTo>
                  <a:pt x="2241729" y="1829260"/>
                </a:lnTo>
                <a:lnTo>
                  <a:pt x="2264483" y="1789852"/>
                </a:lnTo>
                <a:lnTo>
                  <a:pt x="2285778" y="1749525"/>
                </a:lnTo>
                <a:lnTo>
                  <a:pt x="2305575" y="1708314"/>
                </a:lnTo>
                <a:lnTo>
                  <a:pt x="2323841" y="1666257"/>
                </a:lnTo>
                <a:lnTo>
                  <a:pt x="2340538" y="1623388"/>
                </a:lnTo>
                <a:lnTo>
                  <a:pt x="2355630" y="1579745"/>
                </a:lnTo>
                <a:lnTo>
                  <a:pt x="2369082" y="1535362"/>
                </a:lnTo>
                <a:lnTo>
                  <a:pt x="2380858" y="1490276"/>
                </a:lnTo>
                <a:lnTo>
                  <a:pt x="2390921" y="1444524"/>
                </a:lnTo>
                <a:lnTo>
                  <a:pt x="2399235" y="1398140"/>
                </a:lnTo>
                <a:lnTo>
                  <a:pt x="2405764" y="1351162"/>
                </a:lnTo>
                <a:lnTo>
                  <a:pt x="2410472" y="1303626"/>
                </a:lnTo>
                <a:lnTo>
                  <a:pt x="2413324" y="1255566"/>
                </a:lnTo>
                <a:lnTo>
                  <a:pt x="2414282" y="1207020"/>
                </a:lnTo>
                <a:lnTo>
                  <a:pt x="2413324" y="1158474"/>
                </a:lnTo>
                <a:lnTo>
                  <a:pt x="2410472" y="1110415"/>
                </a:lnTo>
                <a:lnTo>
                  <a:pt x="2405764" y="1062878"/>
                </a:lnTo>
                <a:lnTo>
                  <a:pt x="2399235" y="1015900"/>
                </a:lnTo>
                <a:lnTo>
                  <a:pt x="2390921" y="969517"/>
                </a:lnTo>
                <a:lnTo>
                  <a:pt x="2380858" y="923764"/>
                </a:lnTo>
                <a:lnTo>
                  <a:pt x="2369082" y="878679"/>
                </a:lnTo>
                <a:lnTo>
                  <a:pt x="2355630" y="834296"/>
                </a:lnTo>
                <a:lnTo>
                  <a:pt x="2340538" y="790652"/>
                </a:lnTo>
                <a:lnTo>
                  <a:pt x="2323841" y="747783"/>
                </a:lnTo>
                <a:lnTo>
                  <a:pt x="2305575" y="705726"/>
                </a:lnTo>
                <a:lnTo>
                  <a:pt x="2285778" y="664516"/>
                </a:lnTo>
                <a:lnTo>
                  <a:pt x="2264483" y="624188"/>
                </a:lnTo>
                <a:lnTo>
                  <a:pt x="2241729" y="584780"/>
                </a:lnTo>
                <a:lnTo>
                  <a:pt x="2217550" y="546328"/>
                </a:lnTo>
                <a:lnTo>
                  <a:pt x="2191984" y="508867"/>
                </a:lnTo>
                <a:lnTo>
                  <a:pt x="2165065" y="472433"/>
                </a:lnTo>
                <a:lnTo>
                  <a:pt x="2136830" y="437063"/>
                </a:lnTo>
                <a:lnTo>
                  <a:pt x="2107315" y="402792"/>
                </a:lnTo>
                <a:lnTo>
                  <a:pt x="2076557" y="369657"/>
                </a:lnTo>
                <a:lnTo>
                  <a:pt x="2044590" y="337693"/>
                </a:lnTo>
                <a:lnTo>
                  <a:pt x="2011452" y="306937"/>
                </a:lnTo>
                <a:lnTo>
                  <a:pt x="1977178" y="277425"/>
                </a:lnTo>
                <a:lnTo>
                  <a:pt x="1941804" y="249193"/>
                </a:lnTo>
                <a:lnTo>
                  <a:pt x="1905367" y="222277"/>
                </a:lnTo>
                <a:lnTo>
                  <a:pt x="1867902" y="196713"/>
                </a:lnTo>
                <a:lnTo>
                  <a:pt x="1829446" y="172536"/>
                </a:lnTo>
                <a:lnTo>
                  <a:pt x="1790034" y="149784"/>
                </a:lnTo>
                <a:lnTo>
                  <a:pt x="1749703" y="128492"/>
                </a:lnTo>
                <a:lnTo>
                  <a:pt x="1708489" y="108696"/>
                </a:lnTo>
                <a:lnTo>
                  <a:pt x="1666428" y="90432"/>
                </a:lnTo>
                <a:lnTo>
                  <a:pt x="1623555" y="73737"/>
                </a:lnTo>
                <a:lnTo>
                  <a:pt x="1579907" y="58646"/>
                </a:lnTo>
                <a:lnTo>
                  <a:pt x="1535520" y="45195"/>
                </a:lnTo>
                <a:lnTo>
                  <a:pt x="1490430" y="33421"/>
                </a:lnTo>
                <a:lnTo>
                  <a:pt x="1444673" y="23359"/>
                </a:lnTo>
                <a:lnTo>
                  <a:pt x="1398286" y="15046"/>
                </a:lnTo>
                <a:lnTo>
                  <a:pt x="1351303" y="8517"/>
                </a:lnTo>
                <a:lnTo>
                  <a:pt x="1303762" y="3809"/>
                </a:lnTo>
                <a:lnTo>
                  <a:pt x="1255698" y="958"/>
                </a:lnTo>
                <a:lnTo>
                  <a:pt x="1207147" y="0"/>
                </a:lnTo>
                <a:lnTo>
                  <a:pt x="1158597" y="958"/>
                </a:lnTo>
                <a:lnTo>
                  <a:pt x="1110532" y="3809"/>
                </a:lnTo>
                <a:lnTo>
                  <a:pt x="1062991" y="8517"/>
                </a:lnTo>
                <a:lnTo>
                  <a:pt x="1016008" y="15046"/>
                </a:lnTo>
                <a:lnTo>
                  <a:pt x="969620" y="23359"/>
                </a:lnTo>
                <a:lnTo>
                  <a:pt x="923863" y="33421"/>
                </a:lnTo>
                <a:lnTo>
                  <a:pt x="878773" y="45195"/>
                </a:lnTo>
                <a:lnTo>
                  <a:pt x="834386" y="58646"/>
                </a:lnTo>
                <a:lnTo>
                  <a:pt x="790738" y="73737"/>
                </a:lnTo>
                <a:lnTo>
                  <a:pt x="747865" y="90432"/>
                </a:lnTo>
                <a:lnTo>
                  <a:pt x="705803" y="108696"/>
                </a:lnTo>
                <a:lnTo>
                  <a:pt x="664588" y="128492"/>
                </a:lnTo>
                <a:lnTo>
                  <a:pt x="624257" y="149784"/>
                </a:lnTo>
                <a:lnTo>
                  <a:pt x="584845" y="172536"/>
                </a:lnTo>
                <a:lnTo>
                  <a:pt x="546388" y="196713"/>
                </a:lnTo>
                <a:lnTo>
                  <a:pt x="508923" y="222277"/>
                </a:lnTo>
                <a:lnTo>
                  <a:pt x="472485" y="249193"/>
                </a:lnTo>
                <a:lnTo>
                  <a:pt x="437111" y="277425"/>
                </a:lnTo>
                <a:lnTo>
                  <a:pt x="402837" y="306937"/>
                </a:lnTo>
                <a:lnTo>
                  <a:pt x="369698" y="337693"/>
                </a:lnTo>
                <a:lnTo>
                  <a:pt x="337731" y="369657"/>
                </a:lnTo>
                <a:lnTo>
                  <a:pt x="306972" y="402792"/>
                </a:lnTo>
                <a:lnTo>
                  <a:pt x="277457" y="437063"/>
                </a:lnTo>
                <a:lnTo>
                  <a:pt x="249222" y="472433"/>
                </a:lnTo>
                <a:lnTo>
                  <a:pt x="222302" y="508867"/>
                </a:lnTo>
                <a:lnTo>
                  <a:pt x="196735" y="546328"/>
                </a:lnTo>
                <a:lnTo>
                  <a:pt x="172556" y="584780"/>
                </a:lnTo>
                <a:lnTo>
                  <a:pt x="149801" y="624188"/>
                </a:lnTo>
                <a:lnTo>
                  <a:pt x="128507" y="664516"/>
                </a:lnTo>
                <a:lnTo>
                  <a:pt x="108709" y="705726"/>
                </a:lnTo>
                <a:lnTo>
                  <a:pt x="90443" y="747783"/>
                </a:lnTo>
                <a:lnTo>
                  <a:pt x="73745" y="790652"/>
                </a:lnTo>
                <a:lnTo>
                  <a:pt x="58652" y="834296"/>
                </a:lnTo>
                <a:lnTo>
                  <a:pt x="45200" y="878679"/>
                </a:lnTo>
                <a:lnTo>
                  <a:pt x="33425" y="923764"/>
                </a:lnTo>
                <a:lnTo>
                  <a:pt x="23362" y="969517"/>
                </a:lnTo>
                <a:lnTo>
                  <a:pt x="15047" y="1015900"/>
                </a:lnTo>
                <a:lnTo>
                  <a:pt x="8518" y="1062878"/>
                </a:lnTo>
                <a:lnTo>
                  <a:pt x="3810" y="1110415"/>
                </a:lnTo>
                <a:lnTo>
                  <a:pt x="958" y="1158474"/>
                </a:lnTo>
                <a:lnTo>
                  <a:pt x="0" y="1207020"/>
                </a:lnTo>
                <a:lnTo>
                  <a:pt x="958" y="1255566"/>
                </a:lnTo>
                <a:lnTo>
                  <a:pt x="3810" y="1303626"/>
                </a:lnTo>
                <a:lnTo>
                  <a:pt x="8518" y="1351162"/>
                </a:lnTo>
                <a:lnTo>
                  <a:pt x="15047" y="1398140"/>
                </a:lnTo>
                <a:lnTo>
                  <a:pt x="23362" y="1444524"/>
                </a:lnTo>
                <a:lnTo>
                  <a:pt x="33425" y="1490276"/>
                </a:lnTo>
                <a:lnTo>
                  <a:pt x="45200" y="1535362"/>
                </a:lnTo>
                <a:lnTo>
                  <a:pt x="58652" y="1579745"/>
                </a:lnTo>
                <a:lnTo>
                  <a:pt x="73745" y="1623388"/>
                </a:lnTo>
                <a:lnTo>
                  <a:pt x="90443" y="1666257"/>
                </a:lnTo>
                <a:lnTo>
                  <a:pt x="108709" y="1708314"/>
                </a:lnTo>
                <a:lnTo>
                  <a:pt x="128507" y="1749525"/>
                </a:lnTo>
                <a:lnTo>
                  <a:pt x="149801" y="1789852"/>
                </a:lnTo>
                <a:lnTo>
                  <a:pt x="172556" y="1829260"/>
                </a:lnTo>
                <a:lnTo>
                  <a:pt x="196735" y="1867713"/>
                </a:lnTo>
                <a:lnTo>
                  <a:pt x="222302" y="1905174"/>
                </a:lnTo>
                <a:lnTo>
                  <a:pt x="249222" y="1941608"/>
                </a:lnTo>
                <a:lnTo>
                  <a:pt x="277457" y="1976978"/>
                </a:lnTo>
                <a:lnTo>
                  <a:pt x="306972" y="2011249"/>
                </a:lnTo>
                <a:lnTo>
                  <a:pt x="337731" y="2044384"/>
                </a:lnTo>
                <a:lnTo>
                  <a:pt x="369698" y="2076347"/>
                </a:lnTo>
                <a:lnTo>
                  <a:pt x="402837" y="2107103"/>
                </a:lnTo>
                <a:lnTo>
                  <a:pt x="437111" y="2136615"/>
                </a:lnTo>
                <a:lnTo>
                  <a:pt x="472485" y="2164847"/>
                </a:lnTo>
                <a:lnTo>
                  <a:pt x="508923" y="2191763"/>
                </a:lnTo>
                <a:lnTo>
                  <a:pt x="546388" y="2217328"/>
                </a:lnTo>
                <a:lnTo>
                  <a:pt x="584845" y="2241504"/>
                </a:lnTo>
                <a:lnTo>
                  <a:pt x="624257" y="2264256"/>
                </a:lnTo>
                <a:lnTo>
                  <a:pt x="664588" y="2285548"/>
                </a:lnTo>
                <a:lnTo>
                  <a:pt x="705803" y="2305344"/>
                </a:lnTo>
                <a:lnTo>
                  <a:pt x="747865" y="2323608"/>
                </a:lnTo>
                <a:lnTo>
                  <a:pt x="790738" y="2340304"/>
                </a:lnTo>
                <a:lnTo>
                  <a:pt x="834386" y="2355395"/>
                </a:lnTo>
                <a:lnTo>
                  <a:pt x="878773" y="2368845"/>
                </a:lnTo>
                <a:lnTo>
                  <a:pt x="923863" y="2380620"/>
                </a:lnTo>
                <a:lnTo>
                  <a:pt x="969620" y="2390682"/>
                </a:lnTo>
                <a:lnTo>
                  <a:pt x="1016008" y="2398995"/>
                </a:lnTo>
                <a:lnTo>
                  <a:pt x="1062991" y="2405523"/>
                </a:lnTo>
                <a:lnTo>
                  <a:pt x="1110532" y="2410231"/>
                </a:lnTo>
                <a:lnTo>
                  <a:pt x="1158597" y="2413082"/>
                </a:lnTo>
                <a:lnTo>
                  <a:pt x="1207147" y="2414041"/>
                </a:lnTo>
                <a:close/>
              </a:path>
            </a:pathLst>
          </a:custGeom>
          <a:ln w="79248">
            <a:solidFill>
              <a:srgbClr val="EA7125"/>
            </a:solidFill>
          </a:ln>
        </p:spPr>
        <p:txBody>
          <a:bodyPr wrap="square" lIns="0" tIns="0" rIns="0" bIns="0" rtlCol="0"/>
          <a:lstStyle/>
          <a:p>
            <a:endParaRPr dirty="0"/>
          </a:p>
        </p:txBody>
      </p:sp>
      <p:sp>
        <p:nvSpPr>
          <p:cNvPr id="24" name="object 6"/>
          <p:cNvSpPr/>
          <p:nvPr/>
        </p:nvSpPr>
        <p:spPr>
          <a:xfrm>
            <a:off x="7300018" y="2884551"/>
            <a:ext cx="2414041" cy="2406053"/>
          </a:xfrm>
          <a:prstGeom prst="rect">
            <a:avLst/>
          </a:prstGeom>
          <a:blipFill>
            <a:blip r:embed="rId6" cstate="print"/>
            <a:stretch>
              <a:fillRect/>
            </a:stretch>
          </a:blipFill>
        </p:spPr>
        <p:txBody>
          <a:bodyPr wrap="square" lIns="0" tIns="0" rIns="0" bIns="0" rtlCol="0"/>
          <a:lstStyle/>
          <a:p>
            <a:endParaRPr dirty="0"/>
          </a:p>
        </p:txBody>
      </p:sp>
      <p:sp>
        <p:nvSpPr>
          <p:cNvPr id="25" name="object 7"/>
          <p:cNvSpPr/>
          <p:nvPr/>
        </p:nvSpPr>
        <p:spPr>
          <a:xfrm>
            <a:off x="7300262" y="2908896"/>
            <a:ext cx="2414270" cy="2406650"/>
          </a:xfrm>
          <a:custGeom>
            <a:avLst/>
            <a:gdLst/>
            <a:ahLst/>
            <a:cxnLst/>
            <a:rect l="l" t="t" r="r" b="b"/>
            <a:pathLst>
              <a:path w="2414270" h="2406650">
                <a:moveTo>
                  <a:pt x="1207020" y="2406053"/>
                </a:moveTo>
                <a:lnTo>
                  <a:pt x="1255566" y="2405097"/>
                </a:lnTo>
                <a:lnTo>
                  <a:pt x="1303626" y="2402256"/>
                </a:lnTo>
                <a:lnTo>
                  <a:pt x="1351162" y="2397563"/>
                </a:lnTo>
                <a:lnTo>
                  <a:pt x="1398140" y="2391056"/>
                </a:lnTo>
                <a:lnTo>
                  <a:pt x="1444524" y="2382771"/>
                </a:lnTo>
                <a:lnTo>
                  <a:pt x="1490276" y="2372742"/>
                </a:lnTo>
                <a:lnTo>
                  <a:pt x="1535362" y="2361007"/>
                </a:lnTo>
                <a:lnTo>
                  <a:pt x="1579745" y="2347601"/>
                </a:lnTo>
                <a:lnTo>
                  <a:pt x="1623388" y="2332559"/>
                </a:lnTo>
                <a:lnTo>
                  <a:pt x="1666257" y="2315919"/>
                </a:lnTo>
                <a:lnTo>
                  <a:pt x="1708314" y="2297716"/>
                </a:lnTo>
                <a:lnTo>
                  <a:pt x="1749525" y="2277986"/>
                </a:lnTo>
                <a:lnTo>
                  <a:pt x="1789852" y="2256764"/>
                </a:lnTo>
                <a:lnTo>
                  <a:pt x="1829260" y="2234087"/>
                </a:lnTo>
                <a:lnTo>
                  <a:pt x="1867713" y="2209991"/>
                </a:lnTo>
                <a:lnTo>
                  <a:pt x="1905174" y="2184511"/>
                </a:lnTo>
                <a:lnTo>
                  <a:pt x="1941608" y="2157684"/>
                </a:lnTo>
                <a:lnTo>
                  <a:pt x="1976978" y="2129545"/>
                </a:lnTo>
                <a:lnTo>
                  <a:pt x="2011249" y="2100131"/>
                </a:lnTo>
                <a:lnTo>
                  <a:pt x="2044384" y="2069477"/>
                </a:lnTo>
                <a:lnTo>
                  <a:pt x="2076347" y="2037619"/>
                </a:lnTo>
                <a:lnTo>
                  <a:pt x="2107103" y="2004593"/>
                </a:lnTo>
                <a:lnTo>
                  <a:pt x="2136615" y="1970436"/>
                </a:lnTo>
                <a:lnTo>
                  <a:pt x="2164847" y="1935182"/>
                </a:lnTo>
                <a:lnTo>
                  <a:pt x="2191763" y="1898869"/>
                </a:lnTo>
                <a:lnTo>
                  <a:pt x="2217328" y="1861532"/>
                </a:lnTo>
                <a:lnTo>
                  <a:pt x="2241504" y="1823206"/>
                </a:lnTo>
                <a:lnTo>
                  <a:pt x="2264256" y="1783928"/>
                </a:lnTo>
                <a:lnTo>
                  <a:pt x="2285548" y="1743734"/>
                </a:lnTo>
                <a:lnTo>
                  <a:pt x="2305344" y="1702660"/>
                </a:lnTo>
                <a:lnTo>
                  <a:pt x="2323608" y="1660741"/>
                </a:lnTo>
                <a:lnTo>
                  <a:pt x="2340304" y="1618014"/>
                </a:lnTo>
                <a:lnTo>
                  <a:pt x="2355395" y="1574515"/>
                </a:lnTo>
                <a:lnTo>
                  <a:pt x="2368845" y="1530278"/>
                </a:lnTo>
                <a:lnTo>
                  <a:pt x="2380620" y="1485342"/>
                </a:lnTo>
                <a:lnTo>
                  <a:pt x="2390682" y="1439740"/>
                </a:lnTo>
                <a:lnTo>
                  <a:pt x="2398995" y="1393510"/>
                </a:lnTo>
                <a:lnTo>
                  <a:pt x="2405523" y="1346687"/>
                </a:lnTo>
                <a:lnTo>
                  <a:pt x="2410231" y="1299307"/>
                </a:lnTo>
                <a:lnTo>
                  <a:pt x="2413082" y="1251406"/>
                </a:lnTo>
                <a:lnTo>
                  <a:pt x="2414041" y="1203020"/>
                </a:lnTo>
                <a:lnTo>
                  <a:pt x="2413082" y="1154635"/>
                </a:lnTo>
                <a:lnTo>
                  <a:pt x="2410231" y="1106734"/>
                </a:lnTo>
                <a:lnTo>
                  <a:pt x="2405523" y="1059355"/>
                </a:lnTo>
                <a:lnTo>
                  <a:pt x="2398995" y="1012533"/>
                </a:lnTo>
                <a:lnTo>
                  <a:pt x="2390682" y="966303"/>
                </a:lnTo>
                <a:lnTo>
                  <a:pt x="2380620" y="920703"/>
                </a:lnTo>
                <a:lnTo>
                  <a:pt x="2368845" y="875766"/>
                </a:lnTo>
                <a:lnTo>
                  <a:pt x="2355395" y="831531"/>
                </a:lnTo>
                <a:lnTo>
                  <a:pt x="2340304" y="788032"/>
                </a:lnTo>
                <a:lnTo>
                  <a:pt x="2323608" y="745305"/>
                </a:lnTo>
                <a:lnTo>
                  <a:pt x="2305344" y="703387"/>
                </a:lnTo>
                <a:lnTo>
                  <a:pt x="2285548" y="662313"/>
                </a:lnTo>
                <a:lnTo>
                  <a:pt x="2264256" y="622120"/>
                </a:lnTo>
                <a:lnTo>
                  <a:pt x="2241504" y="582842"/>
                </a:lnTo>
                <a:lnTo>
                  <a:pt x="2217328" y="544517"/>
                </a:lnTo>
                <a:lnTo>
                  <a:pt x="2191763" y="507180"/>
                </a:lnTo>
                <a:lnTo>
                  <a:pt x="2164847" y="470867"/>
                </a:lnTo>
                <a:lnTo>
                  <a:pt x="2136615" y="435614"/>
                </a:lnTo>
                <a:lnTo>
                  <a:pt x="2107103" y="401457"/>
                </a:lnTo>
                <a:lnTo>
                  <a:pt x="2076347" y="368432"/>
                </a:lnTo>
                <a:lnTo>
                  <a:pt x="2044384" y="336574"/>
                </a:lnTo>
                <a:lnTo>
                  <a:pt x="2011249" y="305920"/>
                </a:lnTo>
                <a:lnTo>
                  <a:pt x="1976978" y="276506"/>
                </a:lnTo>
                <a:lnTo>
                  <a:pt x="1941608" y="248368"/>
                </a:lnTo>
                <a:lnTo>
                  <a:pt x="1905174" y="221540"/>
                </a:lnTo>
                <a:lnTo>
                  <a:pt x="1867713" y="196061"/>
                </a:lnTo>
                <a:lnTo>
                  <a:pt x="1829260" y="171965"/>
                </a:lnTo>
                <a:lnTo>
                  <a:pt x="1789852" y="149288"/>
                </a:lnTo>
                <a:lnTo>
                  <a:pt x="1749525" y="128066"/>
                </a:lnTo>
                <a:lnTo>
                  <a:pt x="1708314" y="108336"/>
                </a:lnTo>
                <a:lnTo>
                  <a:pt x="1666257" y="90133"/>
                </a:lnTo>
                <a:lnTo>
                  <a:pt x="1623388" y="73492"/>
                </a:lnTo>
                <a:lnTo>
                  <a:pt x="1579745" y="58451"/>
                </a:lnTo>
                <a:lnTo>
                  <a:pt x="1535362" y="45045"/>
                </a:lnTo>
                <a:lnTo>
                  <a:pt x="1490276" y="33310"/>
                </a:lnTo>
                <a:lnTo>
                  <a:pt x="1444524" y="23281"/>
                </a:lnTo>
                <a:lnTo>
                  <a:pt x="1398140" y="14996"/>
                </a:lnTo>
                <a:lnTo>
                  <a:pt x="1351162" y="8489"/>
                </a:lnTo>
                <a:lnTo>
                  <a:pt x="1303626" y="3796"/>
                </a:lnTo>
                <a:lnTo>
                  <a:pt x="1255566" y="955"/>
                </a:lnTo>
                <a:lnTo>
                  <a:pt x="1207020" y="0"/>
                </a:lnTo>
                <a:lnTo>
                  <a:pt x="1158474" y="955"/>
                </a:lnTo>
                <a:lnTo>
                  <a:pt x="1110415" y="3796"/>
                </a:lnTo>
                <a:lnTo>
                  <a:pt x="1062878" y="8489"/>
                </a:lnTo>
                <a:lnTo>
                  <a:pt x="1015900" y="14996"/>
                </a:lnTo>
                <a:lnTo>
                  <a:pt x="969517" y="23281"/>
                </a:lnTo>
                <a:lnTo>
                  <a:pt x="923764" y="33310"/>
                </a:lnTo>
                <a:lnTo>
                  <a:pt x="878679" y="45045"/>
                </a:lnTo>
                <a:lnTo>
                  <a:pt x="834296" y="58451"/>
                </a:lnTo>
                <a:lnTo>
                  <a:pt x="790652" y="73492"/>
                </a:lnTo>
                <a:lnTo>
                  <a:pt x="747783" y="90133"/>
                </a:lnTo>
                <a:lnTo>
                  <a:pt x="705726" y="108336"/>
                </a:lnTo>
                <a:lnTo>
                  <a:pt x="664516" y="128066"/>
                </a:lnTo>
                <a:lnTo>
                  <a:pt x="624188" y="149288"/>
                </a:lnTo>
                <a:lnTo>
                  <a:pt x="584780" y="171965"/>
                </a:lnTo>
                <a:lnTo>
                  <a:pt x="546328" y="196061"/>
                </a:lnTo>
                <a:lnTo>
                  <a:pt x="508867" y="221540"/>
                </a:lnTo>
                <a:lnTo>
                  <a:pt x="472433" y="248368"/>
                </a:lnTo>
                <a:lnTo>
                  <a:pt x="437063" y="276506"/>
                </a:lnTo>
                <a:lnTo>
                  <a:pt x="402792" y="305920"/>
                </a:lnTo>
                <a:lnTo>
                  <a:pt x="369657" y="336574"/>
                </a:lnTo>
                <a:lnTo>
                  <a:pt x="337693" y="368432"/>
                </a:lnTo>
                <a:lnTo>
                  <a:pt x="306937" y="401457"/>
                </a:lnTo>
                <a:lnTo>
                  <a:pt x="277425" y="435614"/>
                </a:lnTo>
                <a:lnTo>
                  <a:pt x="249193" y="470867"/>
                </a:lnTo>
                <a:lnTo>
                  <a:pt x="222277" y="507180"/>
                </a:lnTo>
                <a:lnTo>
                  <a:pt x="196713" y="544517"/>
                </a:lnTo>
                <a:lnTo>
                  <a:pt x="172536" y="582842"/>
                </a:lnTo>
                <a:lnTo>
                  <a:pt x="149784" y="622120"/>
                </a:lnTo>
                <a:lnTo>
                  <a:pt x="128492" y="662313"/>
                </a:lnTo>
                <a:lnTo>
                  <a:pt x="108696" y="703387"/>
                </a:lnTo>
                <a:lnTo>
                  <a:pt x="90432" y="745305"/>
                </a:lnTo>
                <a:lnTo>
                  <a:pt x="73737" y="788032"/>
                </a:lnTo>
                <a:lnTo>
                  <a:pt x="58646" y="831531"/>
                </a:lnTo>
                <a:lnTo>
                  <a:pt x="45195" y="875766"/>
                </a:lnTo>
                <a:lnTo>
                  <a:pt x="33421" y="920703"/>
                </a:lnTo>
                <a:lnTo>
                  <a:pt x="23359" y="966303"/>
                </a:lnTo>
                <a:lnTo>
                  <a:pt x="15046" y="1012533"/>
                </a:lnTo>
                <a:lnTo>
                  <a:pt x="8517" y="1059355"/>
                </a:lnTo>
                <a:lnTo>
                  <a:pt x="3809" y="1106734"/>
                </a:lnTo>
                <a:lnTo>
                  <a:pt x="958" y="1154635"/>
                </a:lnTo>
                <a:lnTo>
                  <a:pt x="0" y="1203020"/>
                </a:lnTo>
                <a:lnTo>
                  <a:pt x="958" y="1251406"/>
                </a:lnTo>
                <a:lnTo>
                  <a:pt x="3809" y="1299307"/>
                </a:lnTo>
                <a:lnTo>
                  <a:pt x="8517" y="1346687"/>
                </a:lnTo>
                <a:lnTo>
                  <a:pt x="15046" y="1393510"/>
                </a:lnTo>
                <a:lnTo>
                  <a:pt x="23359" y="1439740"/>
                </a:lnTo>
                <a:lnTo>
                  <a:pt x="33421" y="1485342"/>
                </a:lnTo>
                <a:lnTo>
                  <a:pt x="45195" y="1530278"/>
                </a:lnTo>
                <a:lnTo>
                  <a:pt x="58646" y="1574515"/>
                </a:lnTo>
                <a:lnTo>
                  <a:pt x="73737" y="1618014"/>
                </a:lnTo>
                <a:lnTo>
                  <a:pt x="90432" y="1660741"/>
                </a:lnTo>
                <a:lnTo>
                  <a:pt x="108696" y="1702660"/>
                </a:lnTo>
                <a:lnTo>
                  <a:pt x="128492" y="1743734"/>
                </a:lnTo>
                <a:lnTo>
                  <a:pt x="149784" y="1783928"/>
                </a:lnTo>
                <a:lnTo>
                  <a:pt x="172536" y="1823206"/>
                </a:lnTo>
                <a:lnTo>
                  <a:pt x="196713" y="1861532"/>
                </a:lnTo>
                <a:lnTo>
                  <a:pt x="222277" y="1898869"/>
                </a:lnTo>
                <a:lnTo>
                  <a:pt x="249193" y="1935182"/>
                </a:lnTo>
                <a:lnTo>
                  <a:pt x="277425" y="1970436"/>
                </a:lnTo>
                <a:lnTo>
                  <a:pt x="306937" y="2004593"/>
                </a:lnTo>
                <a:lnTo>
                  <a:pt x="337693" y="2037619"/>
                </a:lnTo>
                <a:lnTo>
                  <a:pt x="369657" y="2069477"/>
                </a:lnTo>
                <a:lnTo>
                  <a:pt x="402792" y="2100131"/>
                </a:lnTo>
                <a:lnTo>
                  <a:pt x="437063" y="2129545"/>
                </a:lnTo>
                <a:lnTo>
                  <a:pt x="472433" y="2157684"/>
                </a:lnTo>
                <a:lnTo>
                  <a:pt x="508867" y="2184511"/>
                </a:lnTo>
                <a:lnTo>
                  <a:pt x="546328" y="2209991"/>
                </a:lnTo>
                <a:lnTo>
                  <a:pt x="584780" y="2234087"/>
                </a:lnTo>
                <a:lnTo>
                  <a:pt x="624188" y="2256764"/>
                </a:lnTo>
                <a:lnTo>
                  <a:pt x="664516" y="2277986"/>
                </a:lnTo>
                <a:lnTo>
                  <a:pt x="705726" y="2297716"/>
                </a:lnTo>
                <a:lnTo>
                  <a:pt x="747783" y="2315919"/>
                </a:lnTo>
                <a:lnTo>
                  <a:pt x="790652" y="2332559"/>
                </a:lnTo>
                <a:lnTo>
                  <a:pt x="834296" y="2347601"/>
                </a:lnTo>
                <a:lnTo>
                  <a:pt x="878679" y="2361007"/>
                </a:lnTo>
                <a:lnTo>
                  <a:pt x="923764" y="2372742"/>
                </a:lnTo>
                <a:lnTo>
                  <a:pt x="969517" y="2382771"/>
                </a:lnTo>
                <a:lnTo>
                  <a:pt x="1015900" y="2391056"/>
                </a:lnTo>
                <a:lnTo>
                  <a:pt x="1062878" y="2397563"/>
                </a:lnTo>
                <a:lnTo>
                  <a:pt x="1110415" y="2402256"/>
                </a:lnTo>
                <a:lnTo>
                  <a:pt x="1158474" y="2405097"/>
                </a:lnTo>
                <a:lnTo>
                  <a:pt x="1207020" y="2406053"/>
                </a:lnTo>
                <a:close/>
              </a:path>
            </a:pathLst>
          </a:custGeom>
          <a:ln w="79248">
            <a:solidFill>
              <a:srgbClr val="EA7125"/>
            </a:solidFill>
          </a:ln>
        </p:spPr>
        <p:txBody>
          <a:bodyPr wrap="square" lIns="0" tIns="0" rIns="0" bIns="0" rtlCol="0"/>
          <a:lstStyle/>
          <a:p>
            <a:endParaRPr dirty="0"/>
          </a:p>
        </p:txBody>
      </p:sp>
      <p:sp>
        <p:nvSpPr>
          <p:cNvPr id="27" name="object 9"/>
          <p:cNvSpPr/>
          <p:nvPr/>
        </p:nvSpPr>
        <p:spPr>
          <a:xfrm>
            <a:off x="4690370" y="363374"/>
            <a:ext cx="2414041" cy="2414048"/>
          </a:xfrm>
          <a:prstGeom prst="rect">
            <a:avLst/>
          </a:prstGeom>
          <a:blipFill>
            <a:blip r:embed="rId7" cstate="print"/>
            <a:stretch>
              <a:fillRect/>
            </a:stretch>
          </a:blipFill>
        </p:spPr>
        <p:txBody>
          <a:bodyPr wrap="square" lIns="0" tIns="0" rIns="0" bIns="0" rtlCol="0"/>
          <a:lstStyle/>
          <a:p>
            <a:endParaRPr dirty="0"/>
          </a:p>
        </p:txBody>
      </p:sp>
      <p:sp>
        <p:nvSpPr>
          <p:cNvPr id="28" name="object 10"/>
          <p:cNvSpPr/>
          <p:nvPr/>
        </p:nvSpPr>
        <p:spPr>
          <a:xfrm>
            <a:off x="4692802" y="345879"/>
            <a:ext cx="2414270" cy="2414270"/>
          </a:xfrm>
          <a:custGeom>
            <a:avLst/>
            <a:gdLst/>
            <a:ahLst/>
            <a:cxnLst/>
            <a:rect l="l" t="t" r="r" b="b"/>
            <a:pathLst>
              <a:path w="2414270" h="2414270">
                <a:moveTo>
                  <a:pt x="1207020" y="2414054"/>
                </a:moveTo>
                <a:lnTo>
                  <a:pt x="1255566" y="2413095"/>
                </a:lnTo>
                <a:lnTo>
                  <a:pt x="1303626" y="2410244"/>
                </a:lnTo>
                <a:lnTo>
                  <a:pt x="1351162" y="2405536"/>
                </a:lnTo>
                <a:lnTo>
                  <a:pt x="1398140" y="2399007"/>
                </a:lnTo>
                <a:lnTo>
                  <a:pt x="1444524" y="2390694"/>
                </a:lnTo>
                <a:lnTo>
                  <a:pt x="1490276" y="2380632"/>
                </a:lnTo>
                <a:lnTo>
                  <a:pt x="1535362" y="2368858"/>
                </a:lnTo>
                <a:lnTo>
                  <a:pt x="1579745" y="2355407"/>
                </a:lnTo>
                <a:lnTo>
                  <a:pt x="1623388" y="2340316"/>
                </a:lnTo>
                <a:lnTo>
                  <a:pt x="1666257" y="2323621"/>
                </a:lnTo>
                <a:lnTo>
                  <a:pt x="1708314" y="2305357"/>
                </a:lnTo>
                <a:lnTo>
                  <a:pt x="1749525" y="2285561"/>
                </a:lnTo>
                <a:lnTo>
                  <a:pt x="1789852" y="2264269"/>
                </a:lnTo>
                <a:lnTo>
                  <a:pt x="1829260" y="2241517"/>
                </a:lnTo>
                <a:lnTo>
                  <a:pt x="1867713" y="2217340"/>
                </a:lnTo>
                <a:lnTo>
                  <a:pt x="1905174" y="2191776"/>
                </a:lnTo>
                <a:lnTo>
                  <a:pt x="1941608" y="2164860"/>
                </a:lnTo>
                <a:lnTo>
                  <a:pt x="1976978" y="2136628"/>
                </a:lnTo>
                <a:lnTo>
                  <a:pt x="2011249" y="2107116"/>
                </a:lnTo>
                <a:lnTo>
                  <a:pt x="2044384" y="2076360"/>
                </a:lnTo>
                <a:lnTo>
                  <a:pt x="2076347" y="2044396"/>
                </a:lnTo>
                <a:lnTo>
                  <a:pt x="2107103" y="2011261"/>
                </a:lnTo>
                <a:lnTo>
                  <a:pt x="2136615" y="1976991"/>
                </a:lnTo>
                <a:lnTo>
                  <a:pt x="2164847" y="1941620"/>
                </a:lnTo>
                <a:lnTo>
                  <a:pt x="2191763" y="1905186"/>
                </a:lnTo>
                <a:lnTo>
                  <a:pt x="2217328" y="1867725"/>
                </a:lnTo>
                <a:lnTo>
                  <a:pt x="2241504" y="1829273"/>
                </a:lnTo>
                <a:lnTo>
                  <a:pt x="2264256" y="1789865"/>
                </a:lnTo>
                <a:lnTo>
                  <a:pt x="2285548" y="1749538"/>
                </a:lnTo>
                <a:lnTo>
                  <a:pt x="2305344" y="1708327"/>
                </a:lnTo>
                <a:lnTo>
                  <a:pt x="2323608" y="1666270"/>
                </a:lnTo>
                <a:lnTo>
                  <a:pt x="2340304" y="1623401"/>
                </a:lnTo>
                <a:lnTo>
                  <a:pt x="2355395" y="1579757"/>
                </a:lnTo>
                <a:lnTo>
                  <a:pt x="2368845" y="1535375"/>
                </a:lnTo>
                <a:lnTo>
                  <a:pt x="2380620" y="1490289"/>
                </a:lnTo>
                <a:lnTo>
                  <a:pt x="2390682" y="1444536"/>
                </a:lnTo>
                <a:lnTo>
                  <a:pt x="2398995" y="1398153"/>
                </a:lnTo>
                <a:lnTo>
                  <a:pt x="2405523" y="1351175"/>
                </a:lnTo>
                <a:lnTo>
                  <a:pt x="2410231" y="1303638"/>
                </a:lnTo>
                <a:lnTo>
                  <a:pt x="2413082" y="1255579"/>
                </a:lnTo>
                <a:lnTo>
                  <a:pt x="2414041" y="1207033"/>
                </a:lnTo>
                <a:lnTo>
                  <a:pt x="2413082" y="1158487"/>
                </a:lnTo>
                <a:lnTo>
                  <a:pt x="2410231" y="1110427"/>
                </a:lnTo>
                <a:lnTo>
                  <a:pt x="2405523" y="1062890"/>
                </a:lnTo>
                <a:lnTo>
                  <a:pt x="2398995" y="1015912"/>
                </a:lnTo>
                <a:lnTo>
                  <a:pt x="2390682" y="969529"/>
                </a:lnTo>
                <a:lnTo>
                  <a:pt x="2380620" y="923776"/>
                </a:lnTo>
                <a:lnTo>
                  <a:pt x="2368845" y="878690"/>
                </a:lnTo>
                <a:lnTo>
                  <a:pt x="2355395" y="834307"/>
                </a:lnTo>
                <a:lnTo>
                  <a:pt x="2340304" y="790663"/>
                </a:lnTo>
                <a:lnTo>
                  <a:pt x="2323608" y="747794"/>
                </a:lnTo>
                <a:lnTo>
                  <a:pt x="2305344" y="705736"/>
                </a:lnTo>
                <a:lnTo>
                  <a:pt x="2285548" y="664526"/>
                </a:lnTo>
                <a:lnTo>
                  <a:pt x="2264256" y="624198"/>
                </a:lnTo>
                <a:lnTo>
                  <a:pt x="2241504" y="584790"/>
                </a:lnTo>
                <a:lnTo>
                  <a:pt x="2217328" y="546337"/>
                </a:lnTo>
                <a:lnTo>
                  <a:pt x="2191763" y="508875"/>
                </a:lnTo>
                <a:lnTo>
                  <a:pt x="2164847" y="472441"/>
                </a:lnTo>
                <a:lnTo>
                  <a:pt x="2136615" y="437070"/>
                </a:lnTo>
                <a:lnTo>
                  <a:pt x="2107103" y="402799"/>
                </a:lnTo>
                <a:lnTo>
                  <a:pt x="2076347" y="369663"/>
                </a:lnTo>
                <a:lnTo>
                  <a:pt x="2044384" y="337699"/>
                </a:lnTo>
                <a:lnTo>
                  <a:pt x="2011249" y="306943"/>
                </a:lnTo>
                <a:lnTo>
                  <a:pt x="1976978" y="277431"/>
                </a:lnTo>
                <a:lnTo>
                  <a:pt x="1941608" y="249198"/>
                </a:lnTo>
                <a:lnTo>
                  <a:pt x="1905174" y="222281"/>
                </a:lnTo>
                <a:lnTo>
                  <a:pt x="1867713" y="196717"/>
                </a:lnTo>
                <a:lnTo>
                  <a:pt x="1829260" y="172540"/>
                </a:lnTo>
                <a:lnTo>
                  <a:pt x="1789852" y="149787"/>
                </a:lnTo>
                <a:lnTo>
                  <a:pt x="1749525" y="128495"/>
                </a:lnTo>
                <a:lnTo>
                  <a:pt x="1708314" y="108698"/>
                </a:lnTo>
                <a:lnTo>
                  <a:pt x="1666257" y="90434"/>
                </a:lnTo>
                <a:lnTo>
                  <a:pt x="1623388" y="73738"/>
                </a:lnTo>
                <a:lnTo>
                  <a:pt x="1579745" y="58647"/>
                </a:lnTo>
                <a:lnTo>
                  <a:pt x="1535362" y="45196"/>
                </a:lnTo>
                <a:lnTo>
                  <a:pt x="1490276" y="33421"/>
                </a:lnTo>
                <a:lnTo>
                  <a:pt x="1444524" y="23359"/>
                </a:lnTo>
                <a:lnTo>
                  <a:pt x="1398140" y="15046"/>
                </a:lnTo>
                <a:lnTo>
                  <a:pt x="1351162" y="8517"/>
                </a:lnTo>
                <a:lnTo>
                  <a:pt x="1303626" y="3809"/>
                </a:lnTo>
                <a:lnTo>
                  <a:pt x="1255566" y="958"/>
                </a:lnTo>
                <a:lnTo>
                  <a:pt x="1207020" y="0"/>
                </a:lnTo>
                <a:lnTo>
                  <a:pt x="1158474" y="958"/>
                </a:lnTo>
                <a:lnTo>
                  <a:pt x="1110415" y="3809"/>
                </a:lnTo>
                <a:lnTo>
                  <a:pt x="1062878" y="8517"/>
                </a:lnTo>
                <a:lnTo>
                  <a:pt x="1015900" y="15046"/>
                </a:lnTo>
                <a:lnTo>
                  <a:pt x="969517" y="23359"/>
                </a:lnTo>
                <a:lnTo>
                  <a:pt x="923764" y="33421"/>
                </a:lnTo>
                <a:lnTo>
                  <a:pt x="878679" y="45196"/>
                </a:lnTo>
                <a:lnTo>
                  <a:pt x="834296" y="58647"/>
                </a:lnTo>
                <a:lnTo>
                  <a:pt x="790652" y="73738"/>
                </a:lnTo>
                <a:lnTo>
                  <a:pt x="747783" y="90434"/>
                </a:lnTo>
                <a:lnTo>
                  <a:pt x="705726" y="108698"/>
                </a:lnTo>
                <a:lnTo>
                  <a:pt x="664516" y="128495"/>
                </a:lnTo>
                <a:lnTo>
                  <a:pt x="624188" y="149787"/>
                </a:lnTo>
                <a:lnTo>
                  <a:pt x="584780" y="172540"/>
                </a:lnTo>
                <a:lnTo>
                  <a:pt x="546328" y="196717"/>
                </a:lnTo>
                <a:lnTo>
                  <a:pt x="508867" y="222281"/>
                </a:lnTo>
                <a:lnTo>
                  <a:pt x="472433" y="249198"/>
                </a:lnTo>
                <a:lnTo>
                  <a:pt x="437063" y="277431"/>
                </a:lnTo>
                <a:lnTo>
                  <a:pt x="402792" y="306943"/>
                </a:lnTo>
                <a:lnTo>
                  <a:pt x="369657" y="337699"/>
                </a:lnTo>
                <a:lnTo>
                  <a:pt x="337693" y="369663"/>
                </a:lnTo>
                <a:lnTo>
                  <a:pt x="306937" y="402799"/>
                </a:lnTo>
                <a:lnTo>
                  <a:pt x="277425" y="437070"/>
                </a:lnTo>
                <a:lnTo>
                  <a:pt x="249193" y="472441"/>
                </a:lnTo>
                <a:lnTo>
                  <a:pt x="222277" y="508875"/>
                </a:lnTo>
                <a:lnTo>
                  <a:pt x="196713" y="546337"/>
                </a:lnTo>
                <a:lnTo>
                  <a:pt x="172536" y="584790"/>
                </a:lnTo>
                <a:lnTo>
                  <a:pt x="149784" y="624198"/>
                </a:lnTo>
                <a:lnTo>
                  <a:pt x="128492" y="664526"/>
                </a:lnTo>
                <a:lnTo>
                  <a:pt x="108696" y="705736"/>
                </a:lnTo>
                <a:lnTo>
                  <a:pt x="90432" y="747794"/>
                </a:lnTo>
                <a:lnTo>
                  <a:pt x="73737" y="790663"/>
                </a:lnTo>
                <a:lnTo>
                  <a:pt x="58646" y="834307"/>
                </a:lnTo>
                <a:lnTo>
                  <a:pt x="45195" y="878690"/>
                </a:lnTo>
                <a:lnTo>
                  <a:pt x="33421" y="923776"/>
                </a:lnTo>
                <a:lnTo>
                  <a:pt x="23359" y="969529"/>
                </a:lnTo>
                <a:lnTo>
                  <a:pt x="15046" y="1015912"/>
                </a:lnTo>
                <a:lnTo>
                  <a:pt x="8517" y="1062890"/>
                </a:lnTo>
                <a:lnTo>
                  <a:pt x="3809" y="1110427"/>
                </a:lnTo>
                <a:lnTo>
                  <a:pt x="958" y="1158487"/>
                </a:lnTo>
                <a:lnTo>
                  <a:pt x="0" y="1207033"/>
                </a:lnTo>
                <a:lnTo>
                  <a:pt x="958" y="1255579"/>
                </a:lnTo>
                <a:lnTo>
                  <a:pt x="3809" y="1303638"/>
                </a:lnTo>
                <a:lnTo>
                  <a:pt x="8517" y="1351175"/>
                </a:lnTo>
                <a:lnTo>
                  <a:pt x="15046" y="1398153"/>
                </a:lnTo>
                <a:lnTo>
                  <a:pt x="23359" y="1444536"/>
                </a:lnTo>
                <a:lnTo>
                  <a:pt x="33421" y="1490289"/>
                </a:lnTo>
                <a:lnTo>
                  <a:pt x="45195" y="1535375"/>
                </a:lnTo>
                <a:lnTo>
                  <a:pt x="58646" y="1579757"/>
                </a:lnTo>
                <a:lnTo>
                  <a:pt x="73737" y="1623401"/>
                </a:lnTo>
                <a:lnTo>
                  <a:pt x="90432" y="1666270"/>
                </a:lnTo>
                <a:lnTo>
                  <a:pt x="108696" y="1708327"/>
                </a:lnTo>
                <a:lnTo>
                  <a:pt x="128492" y="1749538"/>
                </a:lnTo>
                <a:lnTo>
                  <a:pt x="149784" y="1789865"/>
                </a:lnTo>
                <a:lnTo>
                  <a:pt x="172536" y="1829273"/>
                </a:lnTo>
                <a:lnTo>
                  <a:pt x="196713" y="1867725"/>
                </a:lnTo>
                <a:lnTo>
                  <a:pt x="222277" y="1905186"/>
                </a:lnTo>
                <a:lnTo>
                  <a:pt x="249193" y="1941620"/>
                </a:lnTo>
                <a:lnTo>
                  <a:pt x="277425" y="1976991"/>
                </a:lnTo>
                <a:lnTo>
                  <a:pt x="306937" y="2011261"/>
                </a:lnTo>
                <a:lnTo>
                  <a:pt x="337693" y="2044396"/>
                </a:lnTo>
                <a:lnTo>
                  <a:pt x="369657" y="2076360"/>
                </a:lnTo>
                <a:lnTo>
                  <a:pt x="402792" y="2107116"/>
                </a:lnTo>
                <a:lnTo>
                  <a:pt x="437063" y="2136628"/>
                </a:lnTo>
                <a:lnTo>
                  <a:pt x="472433" y="2164860"/>
                </a:lnTo>
                <a:lnTo>
                  <a:pt x="508867" y="2191776"/>
                </a:lnTo>
                <a:lnTo>
                  <a:pt x="546328" y="2217340"/>
                </a:lnTo>
                <a:lnTo>
                  <a:pt x="584780" y="2241517"/>
                </a:lnTo>
                <a:lnTo>
                  <a:pt x="624188" y="2264269"/>
                </a:lnTo>
                <a:lnTo>
                  <a:pt x="664516" y="2285561"/>
                </a:lnTo>
                <a:lnTo>
                  <a:pt x="705726" y="2305357"/>
                </a:lnTo>
                <a:lnTo>
                  <a:pt x="747783" y="2323621"/>
                </a:lnTo>
                <a:lnTo>
                  <a:pt x="790652" y="2340316"/>
                </a:lnTo>
                <a:lnTo>
                  <a:pt x="834296" y="2355407"/>
                </a:lnTo>
                <a:lnTo>
                  <a:pt x="878679" y="2368858"/>
                </a:lnTo>
                <a:lnTo>
                  <a:pt x="923764" y="2380632"/>
                </a:lnTo>
                <a:lnTo>
                  <a:pt x="969517" y="2390694"/>
                </a:lnTo>
                <a:lnTo>
                  <a:pt x="1015900" y="2399007"/>
                </a:lnTo>
                <a:lnTo>
                  <a:pt x="1062878" y="2405536"/>
                </a:lnTo>
                <a:lnTo>
                  <a:pt x="1110415" y="2410244"/>
                </a:lnTo>
                <a:lnTo>
                  <a:pt x="1158474" y="2413095"/>
                </a:lnTo>
                <a:lnTo>
                  <a:pt x="1207020" y="2414054"/>
                </a:lnTo>
                <a:close/>
              </a:path>
            </a:pathLst>
          </a:custGeom>
          <a:ln w="79247">
            <a:solidFill>
              <a:srgbClr val="EA7125"/>
            </a:solidFill>
          </a:ln>
        </p:spPr>
        <p:txBody>
          <a:bodyPr wrap="square" lIns="0" tIns="0" rIns="0" bIns="0" rtlCol="0"/>
          <a:lstStyle/>
          <a:p>
            <a:endParaRPr dirty="0"/>
          </a:p>
        </p:txBody>
      </p:sp>
      <p:sp>
        <p:nvSpPr>
          <p:cNvPr id="29" name="object 11"/>
          <p:cNvSpPr/>
          <p:nvPr/>
        </p:nvSpPr>
        <p:spPr>
          <a:xfrm>
            <a:off x="5063286" y="3168738"/>
            <a:ext cx="1550279" cy="474090"/>
          </a:xfrm>
          <a:prstGeom prst="rect">
            <a:avLst/>
          </a:prstGeom>
          <a:blipFill>
            <a:blip r:embed="rId8" cstate="print"/>
            <a:stretch>
              <a:fillRect/>
            </a:stretch>
          </a:blipFill>
        </p:spPr>
        <p:txBody>
          <a:bodyPr wrap="square" lIns="0" tIns="0" rIns="0" bIns="0" rtlCol="0"/>
          <a:lstStyle/>
          <a:p>
            <a:endParaRPr dirty="0"/>
          </a:p>
        </p:txBody>
      </p:sp>
      <p:sp>
        <p:nvSpPr>
          <p:cNvPr id="30" name="object 12"/>
          <p:cNvSpPr/>
          <p:nvPr/>
        </p:nvSpPr>
        <p:spPr>
          <a:xfrm>
            <a:off x="6087163" y="3854618"/>
            <a:ext cx="908313" cy="858053"/>
          </a:xfrm>
          <a:prstGeom prst="rect">
            <a:avLst/>
          </a:prstGeom>
          <a:blipFill>
            <a:blip r:embed="rId9" cstate="print"/>
            <a:stretch>
              <a:fillRect/>
            </a:stretch>
          </a:blipFill>
        </p:spPr>
        <p:txBody>
          <a:bodyPr wrap="square" lIns="0" tIns="0" rIns="0" bIns="0" rtlCol="0"/>
          <a:lstStyle/>
          <a:p>
            <a:endParaRPr dirty="0"/>
          </a:p>
        </p:txBody>
      </p:sp>
      <p:sp>
        <p:nvSpPr>
          <p:cNvPr id="31" name="object 13"/>
          <p:cNvSpPr/>
          <p:nvPr/>
        </p:nvSpPr>
        <p:spPr>
          <a:xfrm>
            <a:off x="4703705" y="3948510"/>
            <a:ext cx="1107451" cy="702933"/>
          </a:xfrm>
          <a:prstGeom prst="rect">
            <a:avLst/>
          </a:prstGeom>
          <a:blipFill>
            <a:blip r:embed="rId10" cstate="print"/>
            <a:stretch>
              <a:fillRect/>
            </a:stretch>
          </a:blipFill>
        </p:spPr>
        <p:txBody>
          <a:bodyPr wrap="square" lIns="0" tIns="0" rIns="0" bIns="0" rtlCol="0"/>
          <a:lstStyle/>
          <a:p>
            <a:endParaRPr dirty="0"/>
          </a:p>
        </p:txBody>
      </p:sp>
      <p:sp>
        <p:nvSpPr>
          <p:cNvPr id="40" name="object 7"/>
          <p:cNvSpPr/>
          <p:nvPr/>
        </p:nvSpPr>
        <p:spPr>
          <a:xfrm>
            <a:off x="574005" y="1566530"/>
            <a:ext cx="807720" cy="366395"/>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rgbClr val="37424B"/>
          </a:solidFill>
          <a:ln>
            <a:noFill/>
          </a:ln>
        </p:spPr>
        <p:txBody>
          <a:bodyPr wrap="square" lIns="0" tIns="0" rIns="0" bIns="0" rtlCol="0"/>
          <a:lstStyle/>
          <a:p>
            <a:endParaRPr dirty="0"/>
          </a:p>
        </p:txBody>
      </p:sp>
      <p:sp>
        <p:nvSpPr>
          <p:cNvPr id="33" name="object 15"/>
          <p:cNvSpPr txBox="1"/>
          <p:nvPr/>
        </p:nvSpPr>
        <p:spPr>
          <a:xfrm>
            <a:off x="572516" y="1993865"/>
            <a:ext cx="1547330" cy="2684780"/>
          </a:xfrm>
          <a:prstGeom prst="rect">
            <a:avLst/>
          </a:prstGeom>
        </p:spPr>
        <p:txBody>
          <a:bodyPr vert="horz" wrap="square" lIns="0" tIns="5080" rIns="0" bIns="0" rtlCol="0">
            <a:spAutoFit/>
          </a:bodyPr>
          <a:lstStyle/>
          <a:p>
            <a:pPr marL="12700" marR="76200">
              <a:lnSpc>
                <a:spcPct val="102899"/>
              </a:lnSpc>
              <a:spcBef>
                <a:spcPts val="40"/>
              </a:spcBef>
            </a:pPr>
            <a:r>
              <a:rPr sz="1700" dirty="0">
                <a:solidFill>
                  <a:srgbClr val="FFFFFF"/>
                </a:solidFill>
                <a:latin typeface="Avenir"/>
                <a:cs typeface="Avenir"/>
              </a:rPr>
              <a:t>Baseball  Basketball  Cheerleading  C</a:t>
            </a:r>
            <a:r>
              <a:rPr sz="1700" spc="-35" dirty="0">
                <a:solidFill>
                  <a:srgbClr val="FFFFFF"/>
                </a:solidFill>
                <a:latin typeface="Avenir"/>
                <a:cs typeface="Avenir"/>
              </a:rPr>
              <a:t>r</a:t>
            </a:r>
            <a:r>
              <a:rPr sz="1700" dirty="0">
                <a:solidFill>
                  <a:srgbClr val="FFFFFF"/>
                </a:solidFill>
                <a:latin typeface="Avenir"/>
                <a:cs typeface="Avenir"/>
              </a:rPr>
              <a:t>oss-Country  Football</a:t>
            </a:r>
            <a:endParaRPr sz="1700" dirty="0">
              <a:latin typeface="Avenir"/>
              <a:cs typeface="Avenir"/>
            </a:endParaRPr>
          </a:p>
          <a:p>
            <a:pPr marL="12700" marR="824230">
              <a:lnSpc>
                <a:spcPct val="102899"/>
              </a:lnSpc>
            </a:pPr>
            <a:r>
              <a:rPr sz="1700" dirty="0">
                <a:solidFill>
                  <a:srgbClr val="FFFFFF"/>
                </a:solidFill>
                <a:latin typeface="Avenir"/>
                <a:cs typeface="Avenir"/>
              </a:rPr>
              <a:t>Golf  Soccer  </a:t>
            </a:r>
            <a:r>
              <a:rPr sz="1700" spc="-35" dirty="0">
                <a:solidFill>
                  <a:srgbClr val="FFFFFF"/>
                </a:solidFill>
                <a:latin typeface="Avenir"/>
                <a:cs typeface="Avenir"/>
              </a:rPr>
              <a:t>Tennis</a:t>
            </a:r>
            <a:endParaRPr sz="1700" dirty="0">
              <a:latin typeface="Avenir"/>
              <a:cs typeface="Avenir"/>
            </a:endParaRPr>
          </a:p>
          <a:p>
            <a:pPr marL="12700" marR="5080">
              <a:lnSpc>
                <a:spcPct val="102899"/>
              </a:lnSpc>
            </a:pPr>
            <a:r>
              <a:rPr sz="1700" spc="-35" dirty="0">
                <a:solidFill>
                  <a:srgbClr val="FFFFFF"/>
                </a:solidFill>
                <a:latin typeface="Avenir"/>
                <a:cs typeface="Avenir"/>
              </a:rPr>
              <a:t>Track </a:t>
            </a:r>
            <a:r>
              <a:rPr sz="1700" dirty="0">
                <a:solidFill>
                  <a:srgbClr val="FFFFFF"/>
                </a:solidFill>
                <a:latin typeface="Avenir"/>
                <a:cs typeface="Avenir"/>
              </a:rPr>
              <a:t>and</a:t>
            </a:r>
            <a:r>
              <a:rPr sz="1700" spc="-50" dirty="0">
                <a:solidFill>
                  <a:srgbClr val="FFFFFF"/>
                </a:solidFill>
                <a:latin typeface="Avenir"/>
                <a:cs typeface="Avenir"/>
              </a:rPr>
              <a:t> </a:t>
            </a:r>
            <a:r>
              <a:rPr sz="1700" dirty="0">
                <a:solidFill>
                  <a:srgbClr val="FFFFFF"/>
                </a:solidFill>
                <a:latin typeface="Avenir"/>
                <a:cs typeface="Avenir"/>
              </a:rPr>
              <a:t>Field  </a:t>
            </a:r>
            <a:r>
              <a:rPr sz="1700" spc="-10" dirty="0">
                <a:solidFill>
                  <a:srgbClr val="FFFFFF"/>
                </a:solidFill>
                <a:latin typeface="Avenir"/>
                <a:cs typeface="Avenir"/>
              </a:rPr>
              <a:t>Wrestling</a:t>
            </a:r>
            <a:endParaRPr sz="1700" dirty="0">
              <a:latin typeface="Avenir"/>
              <a:cs typeface="Avenir"/>
            </a:endParaRPr>
          </a:p>
        </p:txBody>
      </p:sp>
      <p:sp>
        <p:nvSpPr>
          <p:cNvPr id="39" name="object 7"/>
          <p:cNvSpPr/>
          <p:nvPr/>
        </p:nvSpPr>
        <p:spPr>
          <a:xfrm>
            <a:off x="2590800" y="1540192"/>
            <a:ext cx="960661" cy="366395"/>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rgbClr val="37424B"/>
          </a:solidFill>
          <a:ln>
            <a:noFill/>
          </a:ln>
        </p:spPr>
        <p:txBody>
          <a:bodyPr wrap="square" lIns="0" tIns="0" rIns="0" bIns="0" rtlCol="0"/>
          <a:lstStyle/>
          <a:p>
            <a:endParaRPr dirty="0"/>
          </a:p>
        </p:txBody>
      </p:sp>
      <p:sp>
        <p:nvSpPr>
          <p:cNvPr id="35" name="object 17"/>
          <p:cNvSpPr txBox="1"/>
          <p:nvPr/>
        </p:nvSpPr>
        <p:spPr>
          <a:xfrm>
            <a:off x="2540000" y="1986561"/>
            <a:ext cx="1501140" cy="2951480"/>
          </a:xfrm>
          <a:prstGeom prst="rect">
            <a:avLst/>
          </a:prstGeom>
        </p:spPr>
        <p:txBody>
          <a:bodyPr vert="horz" wrap="square" lIns="0" tIns="5080" rIns="0" bIns="0" rtlCol="0">
            <a:spAutoFit/>
          </a:bodyPr>
          <a:lstStyle/>
          <a:p>
            <a:pPr marL="12700" marR="76200">
              <a:lnSpc>
                <a:spcPct val="102899"/>
              </a:lnSpc>
              <a:spcBef>
                <a:spcPts val="40"/>
              </a:spcBef>
            </a:pPr>
            <a:r>
              <a:rPr sz="1700" dirty="0">
                <a:solidFill>
                  <a:srgbClr val="FFFFFF"/>
                </a:solidFill>
                <a:latin typeface="Avenir"/>
                <a:cs typeface="Avenir"/>
              </a:rPr>
              <a:t>Basketball  Cheerleading  C</a:t>
            </a:r>
            <a:r>
              <a:rPr sz="1700" spc="-35" dirty="0">
                <a:solidFill>
                  <a:srgbClr val="FFFFFF"/>
                </a:solidFill>
                <a:latin typeface="Avenir"/>
                <a:cs typeface="Avenir"/>
              </a:rPr>
              <a:t>r</a:t>
            </a:r>
            <a:r>
              <a:rPr sz="1700" dirty="0">
                <a:solidFill>
                  <a:srgbClr val="FFFFFF"/>
                </a:solidFill>
                <a:latin typeface="Avenir"/>
                <a:cs typeface="Avenir"/>
              </a:rPr>
              <a:t>oss-Country  Golf</a:t>
            </a:r>
            <a:endParaRPr sz="1700" dirty="0">
              <a:latin typeface="Avenir"/>
              <a:cs typeface="Avenir"/>
            </a:endParaRPr>
          </a:p>
          <a:p>
            <a:pPr marL="12700" marR="473075">
              <a:lnSpc>
                <a:spcPct val="102899"/>
              </a:lnSpc>
            </a:pPr>
            <a:r>
              <a:rPr sz="1700" spc="-5" dirty="0">
                <a:solidFill>
                  <a:srgbClr val="FFFFFF"/>
                </a:solidFill>
                <a:latin typeface="Avenir"/>
                <a:cs typeface="Avenir"/>
              </a:rPr>
              <a:t>Lacrosse  </a:t>
            </a:r>
            <a:r>
              <a:rPr sz="1700" dirty="0">
                <a:solidFill>
                  <a:srgbClr val="FFFFFF"/>
                </a:solidFill>
                <a:latin typeface="Avenir"/>
                <a:cs typeface="Avenir"/>
              </a:rPr>
              <a:t>Soccer  Softball  Swimming  </a:t>
            </a:r>
            <a:r>
              <a:rPr sz="1700" spc="-35" dirty="0">
                <a:solidFill>
                  <a:srgbClr val="FFFFFF"/>
                </a:solidFill>
                <a:latin typeface="Avenir"/>
                <a:cs typeface="Avenir"/>
              </a:rPr>
              <a:t>Tennis</a:t>
            </a:r>
            <a:endParaRPr sz="1700" dirty="0">
              <a:latin typeface="Avenir"/>
              <a:cs typeface="Avenir"/>
            </a:endParaRPr>
          </a:p>
          <a:p>
            <a:pPr marL="12700" marR="5080">
              <a:lnSpc>
                <a:spcPct val="102899"/>
              </a:lnSpc>
            </a:pPr>
            <a:r>
              <a:rPr sz="1700" spc="-35" dirty="0">
                <a:solidFill>
                  <a:srgbClr val="FFFFFF"/>
                </a:solidFill>
                <a:latin typeface="Avenir"/>
                <a:cs typeface="Avenir"/>
              </a:rPr>
              <a:t>Track </a:t>
            </a:r>
            <a:r>
              <a:rPr sz="1700" dirty="0">
                <a:solidFill>
                  <a:srgbClr val="FFFFFF"/>
                </a:solidFill>
                <a:latin typeface="Avenir"/>
                <a:cs typeface="Avenir"/>
              </a:rPr>
              <a:t>and</a:t>
            </a:r>
            <a:r>
              <a:rPr sz="1700" spc="-50" dirty="0">
                <a:solidFill>
                  <a:srgbClr val="FFFFFF"/>
                </a:solidFill>
                <a:latin typeface="Avenir"/>
                <a:cs typeface="Avenir"/>
              </a:rPr>
              <a:t> </a:t>
            </a:r>
            <a:r>
              <a:rPr sz="1700" dirty="0">
                <a:solidFill>
                  <a:srgbClr val="FFFFFF"/>
                </a:solidFill>
                <a:latin typeface="Avenir"/>
                <a:cs typeface="Avenir"/>
              </a:rPr>
              <a:t>Field  </a:t>
            </a:r>
            <a:r>
              <a:rPr sz="1700" spc="-10" dirty="0">
                <a:solidFill>
                  <a:srgbClr val="FFFFFF"/>
                </a:solidFill>
                <a:latin typeface="Avenir"/>
                <a:cs typeface="Avenir"/>
              </a:rPr>
              <a:t>Volleyball</a:t>
            </a:r>
            <a:endParaRPr sz="1700" dirty="0">
              <a:latin typeface="Avenir"/>
              <a:cs typeface="Avenir"/>
            </a:endParaRPr>
          </a:p>
        </p:txBody>
      </p:sp>
      <p:sp>
        <p:nvSpPr>
          <p:cNvPr id="37" name="object 8"/>
          <p:cNvSpPr txBox="1">
            <a:spLocks noGrp="1"/>
          </p:cNvSpPr>
          <p:nvPr>
            <p:ph type="title"/>
          </p:nvPr>
        </p:nvSpPr>
        <p:spPr>
          <a:xfrm>
            <a:off x="572516" y="434740"/>
            <a:ext cx="3232150" cy="382156"/>
          </a:xfrm>
          <a:prstGeom prst="rect">
            <a:avLst/>
          </a:prstGeom>
        </p:spPr>
        <p:txBody>
          <a:bodyPr vert="horz" wrap="square" lIns="0" tIns="12700" rIns="0" bIns="0" rtlCol="0">
            <a:spAutoFit/>
          </a:bodyPr>
          <a:lstStyle/>
          <a:p>
            <a:pPr marL="1130935">
              <a:lnSpc>
                <a:spcPct val="100000"/>
              </a:lnSpc>
              <a:spcBef>
                <a:spcPts val="100"/>
              </a:spcBef>
            </a:pPr>
            <a:r>
              <a:rPr dirty="0"/>
              <a:t>Athletics</a:t>
            </a:r>
          </a:p>
        </p:txBody>
      </p:sp>
      <p:sp>
        <p:nvSpPr>
          <p:cNvPr id="38" name="object 8"/>
          <p:cNvSpPr txBox="1">
            <a:spLocks/>
          </p:cNvSpPr>
          <p:nvPr/>
        </p:nvSpPr>
        <p:spPr>
          <a:xfrm>
            <a:off x="-402527" y="1105844"/>
            <a:ext cx="4372610" cy="382156"/>
          </a:xfrm>
          <a:prstGeom prst="rect">
            <a:avLst/>
          </a:prstGeom>
        </p:spPr>
        <p:txBody>
          <a:bodyPr vert="horz" wrap="square" lIns="0" tIns="12700" rIns="0" bIns="0" rtlCol="0">
            <a:spAutoFit/>
          </a:bodyPr>
          <a:lstStyle>
            <a:lvl1pPr>
              <a:defRPr sz="2400" b="0" i="0">
                <a:solidFill>
                  <a:schemeClr val="bg1"/>
                </a:solidFill>
                <a:latin typeface="Avenir"/>
                <a:ea typeface="+mj-ea"/>
                <a:cs typeface="Avenir"/>
              </a:defRPr>
            </a:lvl1pPr>
          </a:lstStyle>
          <a:p>
            <a:pPr marL="1130935">
              <a:spcBef>
                <a:spcPts val="100"/>
              </a:spcBef>
            </a:pPr>
            <a:r>
              <a:rPr lang="en-US" kern="0" dirty="0"/>
              <a:t>NCAA Division I</a:t>
            </a:r>
            <a:r>
              <a:rPr lang="en-US" kern="0" spc="-100" dirty="0"/>
              <a:t> </a:t>
            </a:r>
            <a:r>
              <a:rPr lang="en-US" kern="0" dirty="0"/>
              <a:t>Sports</a:t>
            </a:r>
          </a:p>
        </p:txBody>
      </p:sp>
      <p:sp>
        <p:nvSpPr>
          <p:cNvPr id="41" name="object 15"/>
          <p:cNvSpPr txBox="1"/>
          <p:nvPr/>
        </p:nvSpPr>
        <p:spPr>
          <a:xfrm>
            <a:off x="2487657" y="1586108"/>
            <a:ext cx="1049145" cy="274562"/>
          </a:xfrm>
          <a:prstGeom prst="rect">
            <a:avLst/>
          </a:prstGeom>
        </p:spPr>
        <p:txBody>
          <a:bodyPr vert="horz" wrap="square" lIns="0" tIns="5080" rIns="0" bIns="0" rtlCol="0">
            <a:spAutoFit/>
          </a:bodyPr>
          <a:lstStyle/>
          <a:p>
            <a:pPr marL="170180">
              <a:lnSpc>
                <a:spcPct val="100000"/>
              </a:lnSpc>
              <a:spcBef>
                <a:spcPts val="215"/>
              </a:spcBef>
            </a:pPr>
            <a:r>
              <a:rPr lang="en-US" sz="1700" spc="-15" dirty="0">
                <a:solidFill>
                  <a:srgbClr val="FFFFFF"/>
                </a:solidFill>
                <a:latin typeface="Avenir"/>
                <a:cs typeface="Avenir"/>
              </a:rPr>
              <a:t>Women:</a:t>
            </a:r>
            <a:endParaRPr lang="en-US" sz="1700" dirty="0">
              <a:latin typeface="Avenir"/>
              <a:cs typeface="Avenir"/>
            </a:endParaRPr>
          </a:p>
        </p:txBody>
      </p:sp>
      <p:sp>
        <p:nvSpPr>
          <p:cNvPr id="42" name="object 15"/>
          <p:cNvSpPr txBox="1"/>
          <p:nvPr/>
        </p:nvSpPr>
        <p:spPr>
          <a:xfrm>
            <a:off x="560236" y="1599798"/>
            <a:ext cx="804528" cy="274562"/>
          </a:xfrm>
          <a:prstGeom prst="rect">
            <a:avLst/>
          </a:prstGeom>
        </p:spPr>
        <p:txBody>
          <a:bodyPr vert="horz" wrap="square" lIns="0" tIns="5080" rIns="0" bIns="0" rtlCol="0">
            <a:spAutoFit/>
          </a:bodyPr>
          <a:lstStyle/>
          <a:p>
            <a:pPr marL="170180">
              <a:lnSpc>
                <a:spcPct val="100000"/>
              </a:lnSpc>
              <a:spcBef>
                <a:spcPts val="215"/>
              </a:spcBef>
            </a:pPr>
            <a:r>
              <a:rPr lang="en-US" sz="1700" spc="-15" dirty="0">
                <a:solidFill>
                  <a:srgbClr val="FFFFFF"/>
                </a:solidFill>
                <a:latin typeface="Avenir"/>
                <a:cs typeface="Avenir"/>
              </a:rPr>
              <a:t>Men:</a:t>
            </a:r>
            <a:endParaRPr lang="en-US" sz="1700" dirty="0">
              <a:latin typeface="Avenir"/>
              <a:cs typeface="Avenir"/>
            </a:endParaRPr>
          </a:p>
        </p:txBody>
      </p:sp>
    </p:spTree>
    <p:extLst>
      <p:ext uri="{BB962C8B-B14F-4D97-AF65-F5344CB8AC3E}">
        <p14:creationId xmlns:p14="http://schemas.microsoft.com/office/powerpoint/2010/main" val="121258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p:nvPr/>
        </p:nvSpPr>
        <p:spPr>
          <a:xfrm>
            <a:off x="342900" y="1180731"/>
            <a:ext cx="2569032" cy="4134218"/>
          </a:xfrm>
          <a:prstGeom prst="rect">
            <a:avLst/>
          </a:prstGeom>
          <a:blipFill>
            <a:blip r:embed="rId3" cstate="print"/>
            <a:stretch>
              <a:fillRect/>
            </a:stretch>
          </a:blipFill>
        </p:spPr>
        <p:txBody>
          <a:bodyPr wrap="square" lIns="0" tIns="0" rIns="0" bIns="0" rtlCol="0"/>
          <a:lstStyle/>
          <a:p>
            <a:endParaRPr dirty="0"/>
          </a:p>
        </p:txBody>
      </p:sp>
      <p:sp>
        <p:nvSpPr>
          <p:cNvPr id="11" name="object 4"/>
          <p:cNvSpPr/>
          <p:nvPr/>
        </p:nvSpPr>
        <p:spPr>
          <a:xfrm>
            <a:off x="5798578" y="342900"/>
            <a:ext cx="3927149" cy="4974094"/>
          </a:xfrm>
          <a:prstGeom prst="rect">
            <a:avLst/>
          </a:prstGeom>
          <a:blipFill>
            <a:blip r:embed="rId4" cstate="print"/>
            <a:stretch>
              <a:fillRect/>
            </a:stretch>
          </a:blipFill>
        </p:spPr>
        <p:txBody>
          <a:bodyPr wrap="square" lIns="0" tIns="0" rIns="0" bIns="0" rtlCol="0"/>
          <a:lstStyle/>
          <a:p>
            <a:endParaRPr dirty="0"/>
          </a:p>
        </p:txBody>
      </p:sp>
      <p:sp>
        <p:nvSpPr>
          <p:cNvPr id="12" name="object 5"/>
          <p:cNvSpPr/>
          <p:nvPr/>
        </p:nvSpPr>
        <p:spPr>
          <a:xfrm>
            <a:off x="3070732" y="3342894"/>
            <a:ext cx="2563241" cy="1974100"/>
          </a:xfrm>
          <a:prstGeom prst="rect">
            <a:avLst/>
          </a:prstGeom>
          <a:blipFill>
            <a:blip r:embed="rId5" cstate="print"/>
            <a:stretch>
              <a:fillRect/>
            </a:stretch>
          </a:blipFill>
        </p:spPr>
        <p:txBody>
          <a:bodyPr wrap="square" lIns="0" tIns="0" rIns="0" bIns="0" rtlCol="0"/>
          <a:lstStyle/>
          <a:p>
            <a:endParaRPr dirty="0"/>
          </a:p>
        </p:txBody>
      </p:sp>
      <p:sp>
        <p:nvSpPr>
          <p:cNvPr id="13" name="object 6"/>
          <p:cNvSpPr txBox="1"/>
          <p:nvPr/>
        </p:nvSpPr>
        <p:spPr>
          <a:xfrm>
            <a:off x="372397" y="1866080"/>
            <a:ext cx="2533717" cy="2752933"/>
          </a:xfrm>
          <a:prstGeom prst="rect">
            <a:avLst/>
          </a:prstGeom>
        </p:spPr>
        <p:txBody>
          <a:bodyPr vert="horz" wrap="square" lIns="0" tIns="6985" rIns="0" bIns="0" rtlCol="0">
            <a:spAutoFit/>
          </a:bodyPr>
          <a:lstStyle/>
          <a:p>
            <a:pPr marL="241300" marR="5080" indent="-228600">
              <a:lnSpc>
                <a:spcPct val="101899"/>
              </a:lnSpc>
              <a:spcBef>
                <a:spcPts val="55"/>
              </a:spcBef>
              <a:buSzPct val="111111"/>
              <a:buChar char="•"/>
              <a:tabLst>
                <a:tab pos="241300" algn="l"/>
              </a:tabLst>
            </a:pPr>
            <a:r>
              <a:rPr sz="1800" dirty="0">
                <a:solidFill>
                  <a:srgbClr val="FFFFFF"/>
                </a:solidFill>
                <a:latin typeface="Avenir"/>
                <a:cs typeface="Avenir"/>
              </a:rPr>
              <a:t>Campus-</a:t>
            </a:r>
            <a:r>
              <a:rPr lang="en-US" sz="1800" dirty="0">
                <a:solidFill>
                  <a:srgbClr val="FFFFFF"/>
                </a:solidFill>
                <a:latin typeface="Avenir"/>
                <a:cs typeface="Avenir"/>
              </a:rPr>
              <a:t>W</a:t>
            </a:r>
            <a:r>
              <a:rPr sz="1800" dirty="0">
                <a:solidFill>
                  <a:srgbClr val="FFFFFF"/>
                </a:solidFill>
                <a:latin typeface="Avenir"/>
                <a:cs typeface="Avenir"/>
              </a:rPr>
              <a:t>ide  Operation</a:t>
            </a:r>
            <a:r>
              <a:rPr sz="1800" spc="-100" dirty="0">
                <a:solidFill>
                  <a:srgbClr val="FFFFFF"/>
                </a:solidFill>
                <a:latin typeface="Avenir"/>
                <a:cs typeface="Avenir"/>
              </a:rPr>
              <a:t> </a:t>
            </a:r>
            <a:r>
              <a:rPr sz="1800" dirty="0">
                <a:solidFill>
                  <a:srgbClr val="FFFFFF"/>
                </a:solidFill>
                <a:latin typeface="Avenir"/>
                <a:cs typeface="Avenir"/>
              </a:rPr>
              <a:t>Inasmuch</a:t>
            </a:r>
            <a:endParaRPr sz="1800" dirty="0">
              <a:latin typeface="Avenir"/>
              <a:cs typeface="Avenir"/>
            </a:endParaRPr>
          </a:p>
          <a:p>
            <a:pPr marL="241300" indent="-228600">
              <a:lnSpc>
                <a:spcPct val="100000"/>
              </a:lnSpc>
              <a:spcBef>
                <a:spcPts val="335"/>
              </a:spcBef>
              <a:buChar char="•"/>
              <a:tabLst>
                <a:tab pos="241300" algn="l"/>
              </a:tabLst>
            </a:pPr>
            <a:r>
              <a:rPr sz="1800" dirty="0">
                <a:solidFill>
                  <a:srgbClr val="FFFFFF"/>
                </a:solidFill>
                <a:latin typeface="Avenir"/>
                <a:cs typeface="Avenir"/>
              </a:rPr>
              <a:t>MLK Day of</a:t>
            </a:r>
            <a:r>
              <a:rPr sz="1800" spc="-100" dirty="0">
                <a:solidFill>
                  <a:srgbClr val="FFFFFF"/>
                </a:solidFill>
                <a:latin typeface="Avenir"/>
                <a:cs typeface="Avenir"/>
              </a:rPr>
              <a:t> </a:t>
            </a:r>
            <a:r>
              <a:rPr sz="1800" dirty="0">
                <a:solidFill>
                  <a:srgbClr val="FFFFFF"/>
                </a:solidFill>
                <a:latin typeface="Avenir"/>
                <a:cs typeface="Avenir"/>
              </a:rPr>
              <a:t>Service</a:t>
            </a:r>
            <a:endParaRPr sz="1800" dirty="0">
              <a:latin typeface="Avenir"/>
              <a:cs typeface="Avenir"/>
            </a:endParaRPr>
          </a:p>
          <a:p>
            <a:pPr marL="241300" indent="-228600">
              <a:lnSpc>
                <a:spcPct val="100000"/>
              </a:lnSpc>
              <a:spcBef>
                <a:spcPts val="335"/>
              </a:spcBef>
              <a:buChar char="•"/>
              <a:tabLst>
                <a:tab pos="241300" algn="l"/>
              </a:tabLst>
            </a:pPr>
            <a:r>
              <a:rPr sz="1800" dirty="0">
                <a:solidFill>
                  <a:srgbClr val="FFFFFF"/>
                </a:solidFill>
                <a:latin typeface="Avenir"/>
                <a:cs typeface="Avenir"/>
              </a:rPr>
              <a:t>Resident</a:t>
            </a:r>
            <a:r>
              <a:rPr sz="1800" spc="-100" dirty="0">
                <a:solidFill>
                  <a:srgbClr val="FFFFFF"/>
                </a:solidFill>
                <a:latin typeface="Avenir"/>
                <a:cs typeface="Avenir"/>
              </a:rPr>
              <a:t> </a:t>
            </a:r>
            <a:r>
              <a:rPr sz="1800" dirty="0">
                <a:solidFill>
                  <a:srgbClr val="FFFFFF"/>
                </a:solidFill>
                <a:latin typeface="Avenir"/>
                <a:cs typeface="Avenir"/>
              </a:rPr>
              <a:t>Chaplains</a:t>
            </a:r>
            <a:endParaRPr sz="1800" dirty="0">
              <a:latin typeface="Avenir"/>
              <a:cs typeface="Avenir"/>
            </a:endParaRPr>
          </a:p>
          <a:p>
            <a:pPr marL="241300" indent="-228600">
              <a:lnSpc>
                <a:spcPct val="100000"/>
              </a:lnSpc>
              <a:spcBef>
                <a:spcPts val="335"/>
              </a:spcBef>
              <a:buChar char="•"/>
              <a:tabLst>
                <a:tab pos="241300" algn="l"/>
              </a:tabLst>
            </a:pPr>
            <a:r>
              <a:rPr sz="1800" dirty="0">
                <a:solidFill>
                  <a:srgbClr val="FFFFFF"/>
                </a:solidFill>
                <a:latin typeface="Avenir"/>
                <a:cs typeface="Avenir"/>
              </a:rPr>
              <a:t>Mission</a:t>
            </a:r>
            <a:r>
              <a:rPr sz="1800" spc="-100" dirty="0">
                <a:solidFill>
                  <a:srgbClr val="FFFFFF"/>
                </a:solidFill>
                <a:latin typeface="Avenir"/>
                <a:cs typeface="Avenir"/>
              </a:rPr>
              <a:t> </a:t>
            </a:r>
            <a:r>
              <a:rPr lang="en-US" dirty="0">
                <a:solidFill>
                  <a:srgbClr val="FFFFFF"/>
                </a:solidFill>
                <a:latin typeface="Avenir"/>
                <a:cs typeface="Avenir"/>
              </a:rPr>
              <a:t>T</a:t>
            </a:r>
            <a:r>
              <a:rPr sz="1800" dirty="0">
                <a:solidFill>
                  <a:srgbClr val="FFFFFF"/>
                </a:solidFill>
                <a:latin typeface="Avenir"/>
                <a:cs typeface="Avenir"/>
              </a:rPr>
              <a:t>rips</a:t>
            </a:r>
            <a:endParaRPr sz="1800" dirty="0">
              <a:latin typeface="Avenir"/>
              <a:cs typeface="Avenir"/>
            </a:endParaRPr>
          </a:p>
          <a:p>
            <a:pPr marL="241300" indent="-228600">
              <a:lnSpc>
                <a:spcPct val="100000"/>
              </a:lnSpc>
              <a:spcBef>
                <a:spcPts val="335"/>
              </a:spcBef>
              <a:buChar char="•"/>
              <a:tabLst>
                <a:tab pos="241300" algn="l"/>
              </a:tabLst>
            </a:pPr>
            <a:r>
              <a:rPr sz="1800" dirty="0">
                <a:solidFill>
                  <a:srgbClr val="FFFFFF"/>
                </a:solidFill>
                <a:latin typeface="Avenir"/>
                <a:cs typeface="Avenir"/>
              </a:rPr>
              <a:t>Connections</a:t>
            </a:r>
            <a:endParaRPr sz="1800" dirty="0">
              <a:latin typeface="Avenir"/>
              <a:cs typeface="Avenir"/>
            </a:endParaRPr>
          </a:p>
          <a:p>
            <a:pPr marL="241300" indent="-228600">
              <a:lnSpc>
                <a:spcPct val="100000"/>
              </a:lnSpc>
              <a:spcBef>
                <a:spcPts val="335"/>
              </a:spcBef>
              <a:buChar char="•"/>
              <a:tabLst>
                <a:tab pos="241300" algn="l"/>
              </a:tabLst>
            </a:pPr>
            <a:r>
              <a:rPr sz="1800" dirty="0">
                <a:solidFill>
                  <a:srgbClr val="FFFFFF"/>
                </a:solidFill>
                <a:latin typeface="Avenir"/>
                <a:cs typeface="Avenir"/>
              </a:rPr>
              <a:t>Service</a:t>
            </a:r>
            <a:r>
              <a:rPr sz="1800" spc="-100" dirty="0">
                <a:solidFill>
                  <a:srgbClr val="FFFFFF"/>
                </a:solidFill>
                <a:latin typeface="Avenir"/>
                <a:cs typeface="Avenir"/>
              </a:rPr>
              <a:t> </a:t>
            </a:r>
            <a:r>
              <a:rPr lang="en-US" dirty="0">
                <a:solidFill>
                  <a:srgbClr val="FFFFFF"/>
                </a:solidFill>
                <a:latin typeface="Avenir"/>
                <a:cs typeface="Avenir"/>
              </a:rPr>
              <a:t>L</a:t>
            </a:r>
            <a:r>
              <a:rPr sz="1800" dirty="0">
                <a:solidFill>
                  <a:srgbClr val="FFFFFF"/>
                </a:solidFill>
                <a:latin typeface="Avenir"/>
                <a:cs typeface="Avenir"/>
              </a:rPr>
              <a:t>earning</a:t>
            </a:r>
            <a:endParaRPr sz="1800" dirty="0">
              <a:latin typeface="Avenir"/>
              <a:cs typeface="Avenir"/>
            </a:endParaRPr>
          </a:p>
          <a:p>
            <a:pPr marL="241300" marR="428625" indent="-228600">
              <a:lnSpc>
                <a:spcPct val="101899"/>
              </a:lnSpc>
              <a:spcBef>
                <a:spcPts val="295"/>
              </a:spcBef>
              <a:buChar char="•"/>
              <a:tabLst>
                <a:tab pos="241300" algn="l"/>
              </a:tabLst>
            </a:pPr>
            <a:r>
              <a:rPr sz="1800" dirty="0">
                <a:solidFill>
                  <a:srgbClr val="FFFFFF"/>
                </a:solidFill>
                <a:latin typeface="Avenir"/>
                <a:cs typeface="Avenir"/>
              </a:rPr>
              <a:t>Sunday </a:t>
            </a:r>
            <a:r>
              <a:rPr lang="en-US" sz="1800" dirty="0">
                <a:solidFill>
                  <a:srgbClr val="FFFFFF"/>
                </a:solidFill>
                <a:latin typeface="Avenir"/>
                <a:cs typeface="Avenir"/>
              </a:rPr>
              <a:t>N</a:t>
            </a:r>
            <a:r>
              <a:rPr sz="1800" dirty="0">
                <a:solidFill>
                  <a:srgbClr val="FFFFFF"/>
                </a:solidFill>
                <a:latin typeface="Avenir"/>
                <a:cs typeface="Avenir"/>
              </a:rPr>
              <a:t>ight  </a:t>
            </a:r>
            <a:r>
              <a:rPr lang="en-US" dirty="0">
                <a:solidFill>
                  <a:srgbClr val="FFFFFF"/>
                </a:solidFill>
                <a:latin typeface="Avenir"/>
                <a:cs typeface="Avenir"/>
              </a:rPr>
              <a:t>C</a:t>
            </a:r>
            <a:r>
              <a:rPr sz="1800" dirty="0">
                <a:solidFill>
                  <a:srgbClr val="FFFFFF"/>
                </a:solidFill>
                <a:latin typeface="Avenir"/>
                <a:cs typeface="Avenir"/>
              </a:rPr>
              <a:t>ampus</a:t>
            </a:r>
            <a:r>
              <a:rPr sz="1800" spc="-100" dirty="0">
                <a:solidFill>
                  <a:srgbClr val="FFFFFF"/>
                </a:solidFill>
                <a:latin typeface="Avenir"/>
                <a:cs typeface="Avenir"/>
              </a:rPr>
              <a:t> </a:t>
            </a:r>
            <a:r>
              <a:rPr lang="en-US" dirty="0">
                <a:solidFill>
                  <a:srgbClr val="FFFFFF"/>
                </a:solidFill>
                <a:latin typeface="Avenir"/>
                <a:cs typeface="Avenir"/>
              </a:rPr>
              <a:t>W</a:t>
            </a:r>
            <a:r>
              <a:rPr sz="1800" dirty="0">
                <a:solidFill>
                  <a:srgbClr val="FFFFFF"/>
                </a:solidFill>
                <a:latin typeface="Avenir"/>
                <a:cs typeface="Avenir"/>
              </a:rPr>
              <a:t>orship</a:t>
            </a:r>
            <a:endParaRPr sz="1800" dirty="0">
              <a:latin typeface="Avenir"/>
              <a:cs typeface="Avenir"/>
            </a:endParaRPr>
          </a:p>
        </p:txBody>
      </p:sp>
      <p:sp>
        <p:nvSpPr>
          <p:cNvPr id="14" name="object 7"/>
          <p:cNvSpPr/>
          <p:nvPr/>
        </p:nvSpPr>
        <p:spPr>
          <a:xfrm>
            <a:off x="3070732" y="1180719"/>
            <a:ext cx="2563228" cy="1974100"/>
          </a:xfrm>
          <a:prstGeom prst="rect">
            <a:avLst/>
          </a:prstGeom>
          <a:blipFill>
            <a:blip r:embed="rId6" cstate="print"/>
            <a:stretch>
              <a:fillRect/>
            </a:stretch>
          </a:blipFill>
        </p:spPr>
        <p:txBody>
          <a:bodyPr wrap="square" lIns="0" tIns="0" rIns="0" bIns="0" rtlCol="0"/>
          <a:lstStyle/>
          <a:p>
            <a:endParaRPr dirty="0"/>
          </a:p>
        </p:txBody>
      </p:sp>
      <p:sp>
        <p:nvSpPr>
          <p:cNvPr id="16" name="object 7"/>
          <p:cNvSpPr/>
          <p:nvPr/>
        </p:nvSpPr>
        <p:spPr>
          <a:xfrm>
            <a:off x="342901" y="342901"/>
            <a:ext cx="5289448" cy="649744"/>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rgbClr val="EA7125"/>
          </a:solidFill>
        </p:spPr>
        <p:txBody>
          <a:bodyPr wrap="square" lIns="0" tIns="0" rIns="0" bIns="0" rtlCol="0"/>
          <a:lstStyle/>
          <a:p>
            <a:endParaRPr dirty="0"/>
          </a:p>
        </p:txBody>
      </p:sp>
      <p:sp>
        <p:nvSpPr>
          <p:cNvPr id="18" name="object 8"/>
          <p:cNvSpPr txBox="1">
            <a:spLocks/>
          </p:cNvSpPr>
          <p:nvPr/>
        </p:nvSpPr>
        <p:spPr>
          <a:xfrm>
            <a:off x="1327331" y="480434"/>
            <a:ext cx="3324927" cy="382156"/>
          </a:xfrm>
          <a:prstGeom prst="rect">
            <a:avLst/>
          </a:prstGeom>
        </p:spPr>
        <p:txBody>
          <a:bodyPr vert="horz" wrap="square" lIns="0" tIns="12700" rIns="0" bIns="0" rtlCol="0">
            <a:spAutoFit/>
          </a:bodyPr>
          <a:lstStyle>
            <a:lvl1pPr>
              <a:defRPr sz="2400" b="0" i="0">
                <a:solidFill>
                  <a:schemeClr val="bg1"/>
                </a:solidFill>
                <a:latin typeface="Avenir"/>
                <a:ea typeface="+mj-ea"/>
                <a:cs typeface="Avenir"/>
              </a:defRPr>
            </a:lvl1pPr>
          </a:lstStyle>
          <a:p>
            <a:pPr marL="12700">
              <a:spcBef>
                <a:spcPts val="100"/>
              </a:spcBef>
            </a:pPr>
            <a:r>
              <a:rPr lang="en-US" dirty="0"/>
              <a:t>Faith. Learning.</a:t>
            </a:r>
            <a:r>
              <a:rPr lang="en-US" spc="-100" dirty="0"/>
              <a:t> </a:t>
            </a:r>
            <a:r>
              <a:rPr lang="en-US" dirty="0"/>
              <a:t>Service.</a:t>
            </a:r>
            <a:endParaRPr lang="en-US" kern="0" dirty="0"/>
          </a:p>
        </p:txBody>
      </p:sp>
    </p:spTree>
    <p:extLst>
      <p:ext uri="{BB962C8B-B14F-4D97-AF65-F5344CB8AC3E}">
        <p14:creationId xmlns:p14="http://schemas.microsoft.com/office/powerpoint/2010/main" val="107280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257" y="339141"/>
            <a:ext cx="2342819" cy="497205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361173" y="342900"/>
            <a:ext cx="2342819" cy="4972050"/>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937732" y="3958990"/>
            <a:ext cx="1142368" cy="566822"/>
          </a:xfrm>
          <a:prstGeom prst="rect">
            <a:avLst/>
          </a:prstGeom>
        </p:spPr>
        <p:txBody>
          <a:bodyPr vert="horz" wrap="square" lIns="0" tIns="12700" rIns="0" bIns="0" rtlCol="0">
            <a:spAutoFit/>
          </a:bodyPr>
          <a:lstStyle/>
          <a:p>
            <a:pPr marL="12700" algn="ctr">
              <a:lnSpc>
                <a:spcPct val="100000"/>
              </a:lnSpc>
              <a:spcBef>
                <a:spcPts val="100"/>
              </a:spcBef>
            </a:pPr>
            <a:endParaRPr sz="3600" dirty="0">
              <a:latin typeface="Avenir-Light"/>
              <a:cs typeface="Avenir-Light"/>
            </a:endParaRPr>
          </a:p>
        </p:txBody>
      </p:sp>
      <p:sp>
        <p:nvSpPr>
          <p:cNvPr id="7" name="object 7"/>
          <p:cNvSpPr txBox="1"/>
          <p:nvPr/>
        </p:nvSpPr>
        <p:spPr>
          <a:xfrm>
            <a:off x="718597" y="4479646"/>
            <a:ext cx="1676400" cy="276999"/>
          </a:xfrm>
          <a:prstGeom prst="rect">
            <a:avLst/>
          </a:prstGeom>
        </p:spPr>
        <p:txBody>
          <a:bodyPr vert="horz" wrap="square" lIns="0" tIns="45720" rIns="0" bIns="0" rtlCol="0">
            <a:spAutoFit/>
          </a:bodyPr>
          <a:lstStyle/>
          <a:p>
            <a:pPr marL="351155" marR="5080" indent="-339090" algn="ctr">
              <a:lnSpc>
                <a:spcPts val="1800"/>
              </a:lnSpc>
              <a:spcBef>
                <a:spcPts val="360"/>
              </a:spcBef>
            </a:pPr>
            <a:endParaRPr sz="1700" dirty="0">
              <a:latin typeface="Avenir"/>
              <a:cs typeface="Avenir"/>
            </a:endParaRPr>
          </a:p>
        </p:txBody>
      </p:sp>
      <p:sp>
        <p:nvSpPr>
          <p:cNvPr id="8" name="object 8"/>
          <p:cNvSpPr txBox="1"/>
          <p:nvPr/>
        </p:nvSpPr>
        <p:spPr>
          <a:xfrm>
            <a:off x="433713" y="3534267"/>
            <a:ext cx="452120" cy="1442720"/>
          </a:xfrm>
          <a:prstGeom prst="rect">
            <a:avLst/>
          </a:prstGeom>
        </p:spPr>
        <p:txBody>
          <a:bodyPr vert="horz" wrap="square" lIns="0" tIns="12065" rIns="0" bIns="0" rtlCol="0">
            <a:spAutoFit/>
          </a:bodyPr>
          <a:lstStyle/>
          <a:p>
            <a:pPr marL="12700">
              <a:lnSpc>
                <a:spcPct val="100000"/>
              </a:lnSpc>
              <a:spcBef>
                <a:spcPts val="95"/>
              </a:spcBef>
            </a:pPr>
            <a:endParaRPr sz="9300" dirty="0">
              <a:latin typeface="ChronicleTextG2-Roman"/>
              <a:cs typeface="ChronicleTextG2-Roman"/>
            </a:endParaRPr>
          </a:p>
        </p:txBody>
      </p:sp>
      <p:sp>
        <p:nvSpPr>
          <p:cNvPr id="11" name="object 11"/>
          <p:cNvSpPr txBox="1"/>
          <p:nvPr/>
        </p:nvSpPr>
        <p:spPr>
          <a:xfrm>
            <a:off x="937022" y="637573"/>
            <a:ext cx="1176056" cy="574040"/>
          </a:xfrm>
          <a:prstGeom prst="rect">
            <a:avLst/>
          </a:prstGeom>
        </p:spPr>
        <p:txBody>
          <a:bodyPr vert="horz" wrap="square" lIns="0" tIns="12700" rIns="0" bIns="0" rtlCol="0">
            <a:spAutoFit/>
          </a:bodyPr>
          <a:lstStyle/>
          <a:p>
            <a:pPr marL="12700" algn="ctr">
              <a:lnSpc>
                <a:spcPct val="100000"/>
              </a:lnSpc>
              <a:spcBef>
                <a:spcPts val="100"/>
              </a:spcBef>
            </a:pPr>
            <a:r>
              <a:rPr lang="en-US" sz="3600" dirty="0">
                <a:solidFill>
                  <a:srgbClr val="FFFFFF"/>
                </a:solidFill>
                <a:latin typeface="Avenir-Light"/>
                <a:cs typeface="Avenir-Light"/>
              </a:rPr>
              <a:t>3.5</a:t>
            </a:r>
            <a:endParaRPr sz="3600" dirty="0">
              <a:latin typeface="Avenir-Light"/>
              <a:cs typeface="Avenir-Light"/>
            </a:endParaRPr>
          </a:p>
        </p:txBody>
      </p:sp>
      <p:sp>
        <p:nvSpPr>
          <p:cNvPr id="12" name="object 12"/>
          <p:cNvSpPr txBox="1"/>
          <p:nvPr/>
        </p:nvSpPr>
        <p:spPr>
          <a:xfrm>
            <a:off x="842685" y="1090770"/>
            <a:ext cx="1337945" cy="548868"/>
          </a:xfrm>
          <a:prstGeom prst="rect">
            <a:avLst/>
          </a:prstGeom>
        </p:spPr>
        <p:txBody>
          <a:bodyPr vert="horz" wrap="square" lIns="0" tIns="12700" rIns="0" bIns="0" rtlCol="0">
            <a:spAutoFit/>
          </a:bodyPr>
          <a:lstStyle/>
          <a:p>
            <a:pPr marL="12700" algn="ctr">
              <a:lnSpc>
                <a:spcPct val="100000"/>
              </a:lnSpc>
              <a:spcBef>
                <a:spcPts val="100"/>
              </a:spcBef>
            </a:pPr>
            <a:r>
              <a:rPr sz="1700" spc="-5" dirty="0">
                <a:solidFill>
                  <a:srgbClr val="FFFFFF"/>
                </a:solidFill>
                <a:latin typeface="Avenir"/>
                <a:cs typeface="Avenir"/>
              </a:rPr>
              <a:t>Average</a:t>
            </a:r>
            <a:r>
              <a:rPr sz="1700" spc="-95" dirty="0">
                <a:solidFill>
                  <a:srgbClr val="FFFFFF"/>
                </a:solidFill>
                <a:latin typeface="Avenir"/>
                <a:cs typeface="Avenir"/>
              </a:rPr>
              <a:t> </a:t>
            </a:r>
            <a:r>
              <a:rPr sz="1700" spc="-45" dirty="0">
                <a:solidFill>
                  <a:srgbClr val="FFFFFF"/>
                </a:solidFill>
                <a:latin typeface="Avenir"/>
                <a:cs typeface="Avenir"/>
              </a:rPr>
              <a:t>GPA</a:t>
            </a:r>
            <a:endParaRPr lang="en-US" sz="1700" spc="-45" dirty="0">
              <a:solidFill>
                <a:srgbClr val="FFFFFF"/>
              </a:solidFill>
              <a:latin typeface="Avenir"/>
              <a:cs typeface="Avenir"/>
            </a:endParaRPr>
          </a:p>
          <a:p>
            <a:pPr marL="12700" algn="ctr">
              <a:lnSpc>
                <a:spcPct val="100000"/>
              </a:lnSpc>
              <a:spcBef>
                <a:spcPts val="100"/>
              </a:spcBef>
            </a:pPr>
            <a:r>
              <a:rPr lang="en-US" sz="1700" spc="-45" dirty="0">
                <a:solidFill>
                  <a:srgbClr val="FFFFFF"/>
                </a:solidFill>
                <a:latin typeface="Avenir"/>
                <a:cs typeface="Avenir"/>
              </a:rPr>
              <a:t>unweighted</a:t>
            </a:r>
            <a:endParaRPr sz="1700" dirty="0">
              <a:latin typeface="Avenir"/>
              <a:cs typeface="Avenir"/>
            </a:endParaRPr>
          </a:p>
        </p:txBody>
      </p:sp>
      <p:sp>
        <p:nvSpPr>
          <p:cNvPr id="13" name="object 13"/>
          <p:cNvSpPr txBox="1"/>
          <p:nvPr/>
        </p:nvSpPr>
        <p:spPr>
          <a:xfrm>
            <a:off x="518024" y="310236"/>
            <a:ext cx="453982" cy="1442720"/>
          </a:xfrm>
          <a:prstGeom prst="rect">
            <a:avLst/>
          </a:prstGeom>
        </p:spPr>
        <p:txBody>
          <a:bodyPr vert="horz" wrap="square" lIns="0" tIns="12065" rIns="0" bIns="0" rtlCol="0">
            <a:spAutoFit/>
          </a:bodyPr>
          <a:lstStyle/>
          <a:p>
            <a:pPr marL="12700">
              <a:lnSpc>
                <a:spcPct val="100000"/>
              </a:lnSpc>
              <a:spcBef>
                <a:spcPts val="95"/>
              </a:spcBef>
            </a:pPr>
            <a:r>
              <a:rPr sz="9300" spc="-5" dirty="0">
                <a:solidFill>
                  <a:srgbClr val="FFFFFF"/>
                </a:solidFill>
                <a:latin typeface="ChronicleTextG2-Roman"/>
                <a:cs typeface="ChronicleTextG2-Roman"/>
              </a:rPr>
              <a:t>[</a:t>
            </a:r>
            <a:endParaRPr sz="9300" dirty="0">
              <a:latin typeface="ChronicleTextG2-Roman"/>
              <a:cs typeface="ChronicleTextG2-Roman"/>
            </a:endParaRPr>
          </a:p>
        </p:txBody>
      </p:sp>
      <p:sp>
        <p:nvSpPr>
          <p:cNvPr id="14" name="object 14"/>
          <p:cNvSpPr txBox="1"/>
          <p:nvPr/>
        </p:nvSpPr>
        <p:spPr>
          <a:xfrm>
            <a:off x="8138604" y="3837305"/>
            <a:ext cx="987862"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latin typeface="Avenir-Light"/>
                <a:cs typeface="Avenir-Light"/>
              </a:rPr>
              <a:t>8</a:t>
            </a:r>
            <a:r>
              <a:rPr lang="en-US" sz="3600" dirty="0">
                <a:solidFill>
                  <a:srgbClr val="FFFFFF"/>
                </a:solidFill>
                <a:latin typeface="Avenir-Light"/>
                <a:cs typeface="Avenir-Light"/>
              </a:rPr>
              <a:t>6</a:t>
            </a:r>
            <a:r>
              <a:rPr sz="3600" dirty="0">
                <a:solidFill>
                  <a:srgbClr val="FFFFFF"/>
                </a:solidFill>
                <a:latin typeface="Avenir-Light"/>
                <a:cs typeface="Avenir-Light"/>
              </a:rPr>
              <a:t>%</a:t>
            </a:r>
            <a:endParaRPr sz="3600" dirty="0">
              <a:latin typeface="Avenir-Light"/>
              <a:cs typeface="Avenir-Light"/>
            </a:endParaRPr>
          </a:p>
        </p:txBody>
      </p:sp>
      <p:sp>
        <p:nvSpPr>
          <p:cNvPr id="15" name="object 15"/>
          <p:cNvSpPr txBox="1"/>
          <p:nvPr/>
        </p:nvSpPr>
        <p:spPr>
          <a:xfrm>
            <a:off x="7781467" y="4345670"/>
            <a:ext cx="1584960" cy="474489"/>
          </a:xfrm>
          <a:prstGeom prst="rect">
            <a:avLst/>
          </a:prstGeom>
        </p:spPr>
        <p:txBody>
          <a:bodyPr vert="horz" wrap="square" lIns="0" tIns="12700" rIns="0" bIns="0" rtlCol="0">
            <a:spAutoFit/>
          </a:bodyPr>
          <a:lstStyle/>
          <a:p>
            <a:pPr marL="12700" algn="ctr">
              <a:lnSpc>
                <a:spcPct val="100000"/>
              </a:lnSpc>
              <a:spcBef>
                <a:spcPts val="100"/>
              </a:spcBef>
            </a:pPr>
            <a:r>
              <a:rPr lang="en-US" sz="1500" dirty="0">
                <a:solidFill>
                  <a:srgbClr val="FFFFFF"/>
                </a:solidFill>
                <a:latin typeface="Avenir"/>
                <a:cs typeface="Avenir"/>
              </a:rPr>
              <a:t>Faculty with Highest Degrees</a:t>
            </a:r>
            <a:endParaRPr sz="1500" dirty="0">
              <a:latin typeface="Avenir"/>
              <a:cs typeface="Avenir"/>
            </a:endParaRPr>
          </a:p>
        </p:txBody>
      </p:sp>
      <p:sp>
        <p:nvSpPr>
          <p:cNvPr id="18" name="object 18"/>
          <p:cNvSpPr txBox="1"/>
          <p:nvPr/>
        </p:nvSpPr>
        <p:spPr>
          <a:xfrm>
            <a:off x="7463073" y="3553344"/>
            <a:ext cx="430530" cy="1442720"/>
          </a:xfrm>
          <a:prstGeom prst="rect">
            <a:avLst/>
          </a:prstGeom>
        </p:spPr>
        <p:txBody>
          <a:bodyPr vert="horz" wrap="square" lIns="0" tIns="12065" rIns="0" bIns="0" rtlCol="0">
            <a:spAutoFit/>
          </a:bodyPr>
          <a:lstStyle/>
          <a:p>
            <a:pPr marL="12700">
              <a:lnSpc>
                <a:spcPct val="100000"/>
              </a:lnSpc>
              <a:spcBef>
                <a:spcPts val="95"/>
              </a:spcBef>
            </a:pPr>
            <a:r>
              <a:rPr sz="9300" spc="-5" dirty="0">
                <a:solidFill>
                  <a:srgbClr val="FFFFFF"/>
                </a:solidFill>
                <a:latin typeface="ChronicleTextG2-Roman"/>
                <a:cs typeface="ChronicleTextG2-Roman"/>
              </a:rPr>
              <a:t>[</a:t>
            </a:r>
            <a:endParaRPr sz="9300" dirty="0">
              <a:latin typeface="ChronicleTextG2-Roman"/>
              <a:cs typeface="ChronicleTextG2-Roman"/>
            </a:endParaRPr>
          </a:p>
        </p:txBody>
      </p:sp>
      <p:sp>
        <p:nvSpPr>
          <p:cNvPr id="19" name="object 19"/>
          <p:cNvSpPr txBox="1"/>
          <p:nvPr/>
        </p:nvSpPr>
        <p:spPr>
          <a:xfrm>
            <a:off x="1193064" y="2337694"/>
            <a:ext cx="641632" cy="574040"/>
          </a:xfrm>
          <a:prstGeom prst="rect">
            <a:avLst/>
          </a:prstGeom>
        </p:spPr>
        <p:txBody>
          <a:bodyPr vert="horz" wrap="square" lIns="0" tIns="12700" rIns="0" bIns="0" rtlCol="0">
            <a:spAutoFit/>
          </a:bodyPr>
          <a:lstStyle/>
          <a:p>
            <a:pPr marL="12700" algn="ctr">
              <a:lnSpc>
                <a:spcPct val="100000"/>
              </a:lnSpc>
              <a:spcBef>
                <a:spcPts val="100"/>
              </a:spcBef>
            </a:pPr>
            <a:endParaRPr sz="3600" dirty="0">
              <a:latin typeface="Avenir-Light"/>
              <a:cs typeface="Avenir-Light"/>
            </a:endParaRPr>
          </a:p>
        </p:txBody>
      </p:sp>
      <p:sp>
        <p:nvSpPr>
          <p:cNvPr id="20" name="object 20"/>
          <p:cNvSpPr txBox="1"/>
          <p:nvPr/>
        </p:nvSpPr>
        <p:spPr>
          <a:xfrm>
            <a:off x="847130" y="2872742"/>
            <a:ext cx="1333500" cy="284480"/>
          </a:xfrm>
          <a:prstGeom prst="rect">
            <a:avLst/>
          </a:prstGeom>
        </p:spPr>
        <p:txBody>
          <a:bodyPr vert="horz" wrap="square" lIns="0" tIns="12700" rIns="0" bIns="0" rtlCol="0">
            <a:spAutoFit/>
          </a:bodyPr>
          <a:lstStyle/>
          <a:p>
            <a:pPr marL="12700" algn="ctr">
              <a:lnSpc>
                <a:spcPct val="100000"/>
              </a:lnSpc>
              <a:spcBef>
                <a:spcPts val="100"/>
              </a:spcBef>
            </a:pPr>
            <a:endParaRPr sz="1700" dirty="0">
              <a:latin typeface="Avenir"/>
              <a:cs typeface="Avenir"/>
            </a:endParaRPr>
          </a:p>
        </p:txBody>
      </p:sp>
      <p:sp>
        <p:nvSpPr>
          <p:cNvPr id="21" name="object 21"/>
          <p:cNvSpPr txBox="1"/>
          <p:nvPr/>
        </p:nvSpPr>
        <p:spPr>
          <a:xfrm>
            <a:off x="518024" y="2011397"/>
            <a:ext cx="471170" cy="1442720"/>
          </a:xfrm>
          <a:prstGeom prst="rect">
            <a:avLst/>
          </a:prstGeom>
        </p:spPr>
        <p:txBody>
          <a:bodyPr vert="horz" wrap="square" lIns="0" tIns="12065" rIns="0" bIns="0" rtlCol="0">
            <a:spAutoFit/>
          </a:bodyPr>
          <a:lstStyle/>
          <a:p>
            <a:pPr marL="12700">
              <a:lnSpc>
                <a:spcPct val="100000"/>
              </a:lnSpc>
              <a:spcBef>
                <a:spcPts val="95"/>
              </a:spcBef>
            </a:pPr>
            <a:endParaRPr sz="9300" dirty="0">
              <a:latin typeface="ChronicleTextG2-Roman"/>
              <a:cs typeface="ChronicleTextG2-Roman"/>
            </a:endParaRPr>
          </a:p>
        </p:txBody>
      </p:sp>
      <p:sp>
        <p:nvSpPr>
          <p:cNvPr id="22" name="object 22"/>
          <p:cNvSpPr txBox="1"/>
          <p:nvPr/>
        </p:nvSpPr>
        <p:spPr>
          <a:xfrm>
            <a:off x="8023135" y="641504"/>
            <a:ext cx="964539" cy="574040"/>
          </a:xfrm>
          <a:prstGeom prst="rect">
            <a:avLst/>
          </a:prstGeom>
        </p:spPr>
        <p:txBody>
          <a:bodyPr vert="horz" wrap="square" lIns="0" tIns="12700" rIns="0" bIns="0" rtlCol="0">
            <a:spAutoFit/>
          </a:bodyPr>
          <a:lstStyle/>
          <a:p>
            <a:pPr marL="12700" algn="ctr">
              <a:lnSpc>
                <a:spcPct val="100000"/>
              </a:lnSpc>
              <a:spcBef>
                <a:spcPts val="100"/>
              </a:spcBef>
            </a:pPr>
            <a:r>
              <a:rPr sz="3600">
                <a:solidFill>
                  <a:srgbClr val="FFFFFF"/>
                </a:solidFill>
                <a:latin typeface="Avenir-Light"/>
                <a:cs typeface="Avenir-Light"/>
              </a:rPr>
              <a:t>1</a:t>
            </a:r>
            <a:r>
              <a:rPr lang="en-US" sz="3600">
                <a:solidFill>
                  <a:srgbClr val="FFFFFF"/>
                </a:solidFill>
                <a:latin typeface="Avenir-Light"/>
                <a:cs typeface="Avenir-Light"/>
              </a:rPr>
              <a:t>4</a:t>
            </a:r>
            <a:r>
              <a:rPr sz="3600">
                <a:solidFill>
                  <a:srgbClr val="FFFFFF"/>
                </a:solidFill>
                <a:latin typeface="Avenir-Light"/>
                <a:cs typeface="Avenir-Light"/>
              </a:rPr>
              <a:t>:1</a:t>
            </a:r>
            <a:endParaRPr sz="3600" dirty="0">
              <a:latin typeface="Avenir-Light"/>
              <a:cs typeface="Avenir-Light"/>
            </a:endParaRPr>
          </a:p>
        </p:txBody>
      </p:sp>
      <p:sp>
        <p:nvSpPr>
          <p:cNvPr id="23" name="object 23"/>
          <p:cNvSpPr txBox="1"/>
          <p:nvPr/>
        </p:nvSpPr>
        <p:spPr>
          <a:xfrm>
            <a:off x="7934221" y="1222449"/>
            <a:ext cx="1142365" cy="536044"/>
          </a:xfrm>
          <a:prstGeom prst="rect">
            <a:avLst/>
          </a:prstGeom>
        </p:spPr>
        <p:txBody>
          <a:bodyPr vert="horz" wrap="square" lIns="0" tIns="12700" rIns="0" bIns="0" rtlCol="0">
            <a:spAutoFit/>
          </a:bodyPr>
          <a:lstStyle/>
          <a:p>
            <a:pPr marL="12700" algn="ctr">
              <a:lnSpc>
                <a:spcPct val="100000"/>
              </a:lnSpc>
              <a:spcBef>
                <a:spcPts val="100"/>
              </a:spcBef>
            </a:pPr>
            <a:r>
              <a:rPr sz="1700" dirty="0">
                <a:solidFill>
                  <a:srgbClr val="FFFFFF"/>
                </a:solidFill>
                <a:latin typeface="Avenir"/>
                <a:cs typeface="Avenir"/>
              </a:rPr>
              <a:t>Student</a:t>
            </a:r>
            <a:r>
              <a:rPr lang="en-US" sz="1700" dirty="0">
                <a:solidFill>
                  <a:srgbClr val="FFFFFF"/>
                </a:solidFill>
                <a:latin typeface="Avenir"/>
                <a:cs typeface="Avenir"/>
              </a:rPr>
              <a:t> </a:t>
            </a:r>
            <a:r>
              <a:rPr sz="1700" dirty="0">
                <a:solidFill>
                  <a:srgbClr val="FFFFFF"/>
                </a:solidFill>
                <a:latin typeface="Avenir"/>
                <a:cs typeface="Avenir"/>
              </a:rPr>
              <a:t>to</a:t>
            </a:r>
            <a:r>
              <a:rPr lang="en-US" sz="1700" dirty="0">
                <a:solidFill>
                  <a:srgbClr val="FFFFFF"/>
                </a:solidFill>
                <a:latin typeface="Avenir"/>
                <a:cs typeface="Avenir"/>
              </a:rPr>
              <a:t> Faculty</a:t>
            </a:r>
            <a:endParaRPr sz="1700" dirty="0">
              <a:latin typeface="Avenir"/>
              <a:cs typeface="Avenir"/>
            </a:endParaRPr>
          </a:p>
        </p:txBody>
      </p:sp>
      <p:sp>
        <p:nvSpPr>
          <p:cNvPr id="25" name="object 25"/>
          <p:cNvSpPr txBox="1"/>
          <p:nvPr/>
        </p:nvSpPr>
        <p:spPr>
          <a:xfrm>
            <a:off x="7501352" y="381674"/>
            <a:ext cx="483870" cy="1442720"/>
          </a:xfrm>
          <a:prstGeom prst="rect">
            <a:avLst/>
          </a:prstGeom>
        </p:spPr>
        <p:txBody>
          <a:bodyPr vert="horz" wrap="square" lIns="0" tIns="12065" rIns="0" bIns="0" rtlCol="0">
            <a:spAutoFit/>
          </a:bodyPr>
          <a:lstStyle/>
          <a:p>
            <a:pPr marL="12700">
              <a:lnSpc>
                <a:spcPct val="100000"/>
              </a:lnSpc>
              <a:spcBef>
                <a:spcPts val="95"/>
              </a:spcBef>
            </a:pPr>
            <a:r>
              <a:rPr sz="9300" spc="-5" dirty="0">
                <a:solidFill>
                  <a:srgbClr val="FFFFFF"/>
                </a:solidFill>
                <a:latin typeface="ChronicleTextG2-Roman"/>
                <a:cs typeface="ChronicleTextG2-Roman"/>
              </a:rPr>
              <a:t>{</a:t>
            </a:r>
            <a:endParaRPr sz="9300" dirty="0">
              <a:latin typeface="ChronicleTextG2-Roman"/>
              <a:cs typeface="ChronicleTextG2-Roman"/>
            </a:endParaRPr>
          </a:p>
        </p:txBody>
      </p:sp>
      <p:sp>
        <p:nvSpPr>
          <p:cNvPr id="29" name="object 13"/>
          <p:cNvSpPr txBox="1"/>
          <p:nvPr/>
        </p:nvSpPr>
        <p:spPr>
          <a:xfrm rot="10800000">
            <a:off x="9159875" y="3861952"/>
            <a:ext cx="430530" cy="1442720"/>
          </a:xfrm>
          <a:prstGeom prst="rect">
            <a:avLst/>
          </a:prstGeom>
        </p:spPr>
        <p:txBody>
          <a:bodyPr vert="horz" wrap="square" lIns="0" tIns="12065" rIns="0" bIns="0" rtlCol="0">
            <a:spAutoFit/>
          </a:bodyPr>
          <a:lstStyle/>
          <a:p>
            <a:pPr marL="12700">
              <a:lnSpc>
                <a:spcPct val="100000"/>
              </a:lnSpc>
              <a:spcBef>
                <a:spcPts val="95"/>
              </a:spcBef>
            </a:pPr>
            <a:r>
              <a:rPr sz="9300" spc="-5" dirty="0">
                <a:solidFill>
                  <a:srgbClr val="FFFFFF"/>
                </a:solidFill>
                <a:latin typeface="ChronicleTextG2-Roman"/>
                <a:cs typeface="ChronicleTextG2-Roman"/>
              </a:rPr>
              <a:t>[</a:t>
            </a:r>
            <a:endParaRPr sz="9300" dirty="0">
              <a:latin typeface="ChronicleTextG2-Roman"/>
              <a:cs typeface="ChronicleTextG2-Roman"/>
            </a:endParaRPr>
          </a:p>
        </p:txBody>
      </p:sp>
      <p:sp>
        <p:nvSpPr>
          <p:cNvPr id="30" name="object 21"/>
          <p:cNvSpPr txBox="1"/>
          <p:nvPr/>
        </p:nvSpPr>
        <p:spPr>
          <a:xfrm rot="10800000">
            <a:off x="9062731" y="683420"/>
            <a:ext cx="471170" cy="1442720"/>
          </a:xfrm>
          <a:prstGeom prst="rect">
            <a:avLst/>
          </a:prstGeom>
        </p:spPr>
        <p:txBody>
          <a:bodyPr vert="horz" wrap="square" lIns="0" tIns="12065" rIns="0" bIns="0" rtlCol="0">
            <a:spAutoFit/>
          </a:bodyPr>
          <a:lstStyle/>
          <a:p>
            <a:pPr marL="12700">
              <a:lnSpc>
                <a:spcPct val="100000"/>
              </a:lnSpc>
              <a:spcBef>
                <a:spcPts val="95"/>
              </a:spcBef>
            </a:pPr>
            <a:r>
              <a:rPr sz="9300" spc="-750" dirty="0">
                <a:solidFill>
                  <a:srgbClr val="FFFFFF"/>
                </a:solidFill>
                <a:latin typeface="ChronicleTextG2-Roman"/>
                <a:cs typeface="ChronicleTextG2-Roman"/>
              </a:rPr>
              <a:t>{</a:t>
            </a:r>
            <a:endParaRPr sz="9300" dirty="0">
              <a:latin typeface="ChronicleTextG2-Roman"/>
              <a:cs typeface="ChronicleTextG2-Roman"/>
            </a:endParaRPr>
          </a:p>
        </p:txBody>
      </p:sp>
      <p:sp>
        <p:nvSpPr>
          <p:cNvPr id="31" name="object 8"/>
          <p:cNvSpPr txBox="1"/>
          <p:nvPr/>
        </p:nvSpPr>
        <p:spPr>
          <a:xfrm rot="10800000">
            <a:off x="2149704" y="3837305"/>
            <a:ext cx="452120" cy="1442720"/>
          </a:xfrm>
          <a:prstGeom prst="rect">
            <a:avLst/>
          </a:prstGeom>
        </p:spPr>
        <p:txBody>
          <a:bodyPr vert="horz" wrap="square" lIns="0" tIns="12065" rIns="0" bIns="0" rtlCol="0">
            <a:spAutoFit/>
          </a:bodyPr>
          <a:lstStyle/>
          <a:p>
            <a:pPr marL="12700">
              <a:lnSpc>
                <a:spcPct val="100000"/>
              </a:lnSpc>
              <a:spcBef>
                <a:spcPts val="95"/>
              </a:spcBef>
            </a:pPr>
            <a:endParaRPr sz="9300" dirty="0">
              <a:latin typeface="ChronicleTextG2-Roman"/>
              <a:cs typeface="ChronicleTextG2-Roman"/>
            </a:endParaRPr>
          </a:p>
        </p:txBody>
      </p:sp>
      <p:sp>
        <p:nvSpPr>
          <p:cNvPr id="32" name="object 4"/>
          <p:cNvSpPr/>
          <p:nvPr/>
        </p:nvSpPr>
        <p:spPr>
          <a:xfrm>
            <a:off x="2821939" y="342900"/>
            <a:ext cx="4398264" cy="1884807"/>
          </a:xfrm>
          <a:prstGeom prst="rect">
            <a:avLst/>
          </a:prstGeom>
          <a:blipFill>
            <a:blip r:embed="rId3" cstate="print"/>
            <a:stretch>
              <a:fillRect/>
            </a:stretch>
          </a:blipFill>
        </p:spPr>
        <p:txBody>
          <a:bodyPr wrap="square" lIns="0" tIns="0" rIns="0" bIns="0" rtlCol="0"/>
          <a:lstStyle/>
          <a:p>
            <a:endParaRPr dirty="0"/>
          </a:p>
        </p:txBody>
      </p:sp>
      <p:sp>
        <p:nvSpPr>
          <p:cNvPr id="33" name="object 5"/>
          <p:cNvSpPr/>
          <p:nvPr/>
        </p:nvSpPr>
        <p:spPr>
          <a:xfrm>
            <a:off x="2821939" y="2374010"/>
            <a:ext cx="4398264" cy="2940939"/>
          </a:xfrm>
          <a:prstGeom prst="rect">
            <a:avLst/>
          </a:prstGeom>
          <a:blipFill>
            <a:blip r:embed="rId4" cstate="print"/>
            <a:stretch>
              <a:fillRect/>
            </a:stretch>
          </a:blipFill>
        </p:spPr>
        <p:txBody>
          <a:bodyPr wrap="square" lIns="0" tIns="0" rIns="0" bIns="0" rtlCol="0"/>
          <a:lstStyle/>
          <a:p>
            <a:endParaRPr dirty="0"/>
          </a:p>
        </p:txBody>
      </p:sp>
      <p:sp>
        <p:nvSpPr>
          <p:cNvPr id="35" name="object 13"/>
          <p:cNvSpPr txBox="1"/>
          <p:nvPr/>
        </p:nvSpPr>
        <p:spPr>
          <a:xfrm rot="10800000">
            <a:off x="2063805" y="590166"/>
            <a:ext cx="453982" cy="1442720"/>
          </a:xfrm>
          <a:prstGeom prst="rect">
            <a:avLst/>
          </a:prstGeom>
        </p:spPr>
        <p:txBody>
          <a:bodyPr vert="horz" wrap="square" lIns="0" tIns="12065" rIns="0" bIns="0" rtlCol="0">
            <a:spAutoFit/>
          </a:bodyPr>
          <a:lstStyle/>
          <a:p>
            <a:pPr marL="12700">
              <a:lnSpc>
                <a:spcPct val="100000"/>
              </a:lnSpc>
              <a:spcBef>
                <a:spcPts val="95"/>
              </a:spcBef>
            </a:pPr>
            <a:r>
              <a:rPr sz="9300" spc="-5" dirty="0">
                <a:solidFill>
                  <a:srgbClr val="FFFFFF"/>
                </a:solidFill>
                <a:latin typeface="ChronicleTextG2-Roman"/>
                <a:cs typeface="ChronicleTextG2-Roman"/>
              </a:rPr>
              <a:t>[</a:t>
            </a:r>
            <a:endParaRPr sz="9300" dirty="0">
              <a:latin typeface="ChronicleTextG2-Roman"/>
              <a:cs typeface="ChronicleTextG2-Roman"/>
            </a:endParaRPr>
          </a:p>
        </p:txBody>
      </p:sp>
      <p:sp>
        <p:nvSpPr>
          <p:cNvPr id="4" name="TextBox 3"/>
          <p:cNvSpPr txBox="1"/>
          <p:nvPr/>
        </p:nvSpPr>
        <p:spPr>
          <a:xfrm>
            <a:off x="605010" y="3799187"/>
            <a:ext cx="1734253" cy="1369606"/>
          </a:xfrm>
          <a:prstGeom prst="rect">
            <a:avLst/>
          </a:prstGeom>
          <a:noFill/>
        </p:spPr>
        <p:txBody>
          <a:bodyPr wrap="square" rtlCol="0">
            <a:spAutoFit/>
          </a:bodyPr>
          <a:lstStyle/>
          <a:p>
            <a:pPr algn="ctr">
              <a:lnSpc>
                <a:spcPts val="4110"/>
              </a:lnSpc>
              <a:spcBef>
                <a:spcPts val="100"/>
              </a:spcBef>
            </a:pPr>
            <a:r>
              <a:rPr lang="en-US" sz="3600" dirty="0">
                <a:solidFill>
                  <a:srgbClr val="FFFFFF"/>
                </a:solidFill>
                <a:latin typeface="Avenir"/>
                <a:cs typeface="Avenir-Light"/>
              </a:rPr>
              <a:t>15-20</a:t>
            </a:r>
            <a:endParaRPr lang="en-US" sz="3600" dirty="0">
              <a:latin typeface="Avenir"/>
              <a:cs typeface="Avenir-Light"/>
            </a:endParaRPr>
          </a:p>
          <a:p>
            <a:pPr marL="174625" marR="167005" indent="-635" algn="ctr">
              <a:lnSpc>
                <a:spcPts val="1800"/>
              </a:lnSpc>
              <a:spcBef>
                <a:spcPts val="50"/>
              </a:spcBef>
            </a:pPr>
            <a:r>
              <a:rPr lang="en-US" sz="1700" spc="-5" dirty="0">
                <a:solidFill>
                  <a:srgbClr val="FFFFFF"/>
                </a:solidFill>
                <a:latin typeface="Avenir"/>
                <a:cs typeface="Avenir"/>
              </a:rPr>
              <a:t>Average  </a:t>
            </a:r>
            <a:r>
              <a:rPr lang="en-US" sz="1700" dirty="0">
                <a:solidFill>
                  <a:srgbClr val="FFFFFF"/>
                </a:solidFill>
                <a:latin typeface="Avenir"/>
                <a:cs typeface="Avenir"/>
              </a:rPr>
              <a:t>Class</a:t>
            </a:r>
            <a:r>
              <a:rPr lang="en-US" sz="1700" spc="-100" dirty="0">
                <a:solidFill>
                  <a:srgbClr val="FFFFFF"/>
                </a:solidFill>
                <a:latin typeface="Avenir"/>
                <a:cs typeface="Avenir"/>
              </a:rPr>
              <a:t> </a:t>
            </a:r>
            <a:r>
              <a:rPr lang="en-US" sz="1700" dirty="0">
                <a:solidFill>
                  <a:srgbClr val="FFFFFF"/>
                </a:solidFill>
                <a:latin typeface="Avenir"/>
                <a:cs typeface="Avenir"/>
              </a:rPr>
              <a:t>Size</a:t>
            </a:r>
            <a:endParaRPr lang="en-US" sz="1700" dirty="0">
              <a:latin typeface="Avenir"/>
              <a:cs typeface="Avenir"/>
            </a:endParaRPr>
          </a:p>
          <a:p>
            <a:endParaRPr lang="en-US" dirty="0"/>
          </a:p>
        </p:txBody>
      </p:sp>
      <p:sp>
        <p:nvSpPr>
          <p:cNvPr id="5" name="TextBox 4"/>
          <p:cNvSpPr txBox="1"/>
          <p:nvPr/>
        </p:nvSpPr>
        <p:spPr>
          <a:xfrm>
            <a:off x="418145" y="3479532"/>
            <a:ext cx="233084" cy="1800493"/>
          </a:xfrm>
          <a:prstGeom prst="rect">
            <a:avLst/>
          </a:prstGeom>
          <a:noFill/>
        </p:spPr>
        <p:txBody>
          <a:bodyPr wrap="square" rtlCol="0">
            <a:spAutoFit/>
          </a:bodyPr>
          <a:lstStyle/>
          <a:p>
            <a:r>
              <a:rPr lang="en-US" sz="9300" spc="-5" dirty="0">
                <a:solidFill>
                  <a:srgbClr val="FFFFFF"/>
                </a:solidFill>
                <a:latin typeface="ChronicleTextG2-Roman"/>
                <a:cs typeface="ChronicleTextG2-Roman"/>
              </a:rPr>
              <a:t>{</a:t>
            </a:r>
            <a:endParaRPr lang="en-US" sz="9300" dirty="0">
              <a:latin typeface="ChronicleTextG2-Roman"/>
              <a:cs typeface="ChronicleTextG2-Roman"/>
            </a:endParaRPr>
          </a:p>
          <a:p>
            <a:endParaRPr lang="en-US" dirty="0"/>
          </a:p>
        </p:txBody>
      </p:sp>
      <p:sp>
        <p:nvSpPr>
          <p:cNvPr id="16" name="TextBox 15"/>
          <p:cNvSpPr txBox="1"/>
          <p:nvPr/>
        </p:nvSpPr>
        <p:spPr>
          <a:xfrm>
            <a:off x="2290795" y="4345670"/>
            <a:ext cx="184731" cy="369332"/>
          </a:xfrm>
          <a:prstGeom prst="rect">
            <a:avLst/>
          </a:prstGeom>
          <a:noFill/>
        </p:spPr>
        <p:txBody>
          <a:bodyPr wrap="none" rtlCol="0">
            <a:spAutoFit/>
          </a:bodyPr>
          <a:lstStyle/>
          <a:p>
            <a:endParaRPr lang="en-US" dirty="0"/>
          </a:p>
        </p:txBody>
      </p:sp>
      <p:sp>
        <p:nvSpPr>
          <p:cNvPr id="17" name="TextBox 16"/>
          <p:cNvSpPr txBox="1"/>
          <p:nvPr/>
        </p:nvSpPr>
        <p:spPr>
          <a:xfrm>
            <a:off x="2010781" y="3479531"/>
            <a:ext cx="273374" cy="1800493"/>
          </a:xfrm>
          <a:prstGeom prst="rect">
            <a:avLst/>
          </a:prstGeom>
          <a:noFill/>
        </p:spPr>
        <p:txBody>
          <a:bodyPr wrap="square" rtlCol="0">
            <a:spAutoFit/>
          </a:bodyPr>
          <a:lstStyle/>
          <a:p>
            <a:r>
              <a:rPr lang="en-US" sz="9300" spc="-5" dirty="0">
                <a:solidFill>
                  <a:srgbClr val="FFFFFF"/>
                </a:solidFill>
                <a:latin typeface="ChronicleTextG2-Roman"/>
                <a:cs typeface="ChronicleTextG2-Roman"/>
              </a:rPr>
              <a:t>}</a:t>
            </a:r>
            <a:endParaRPr lang="en-US" sz="9300" dirty="0">
              <a:latin typeface="ChronicleTextG2-Roman"/>
              <a:cs typeface="ChronicleTextG2-Roman"/>
            </a:endParaRPr>
          </a:p>
          <a:p>
            <a:endParaRPr lang="en-US" dirty="0"/>
          </a:p>
        </p:txBody>
      </p:sp>
    </p:spTree>
    <p:extLst>
      <p:ext uri="{BB962C8B-B14F-4D97-AF65-F5344CB8AC3E}">
        <p14:creationId xmlns:p14="http://schemas.microsoft.com/office/powerpoint/2010/main" val="239045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p:cNvSpPr/>
          <p:nvPr/>
        </p:nvSpPr>
        <p:spPr>
          <a:xfrm>
            <a:off x="76200" y="161925"/>
            <a:ext cx="9929211" cy="5267325"/>
          </a:xfrm>
          <a:prstGeom prst="rect">
            <a:avLst/>
          </a:prstGeom>
          <a:blipFill dpi="0" rotWithShape="1">
            <a:blip r:embed="rId3" cstate="print">
              <a:alphaModFix amt="68000"/>
            </a:blip>
            <a:srcRect/>
            <a:stretch>
              <a:fillRect/>
            </a:stretch>
          </a:blipFill>
        </p:spPr>
        <p:txBody>
          <a:bodyPr wrap="square" lIns="0" tIns="0" rIns="0" bIns="0" rtlCol="0"/>
          <a:lstStyle/>
          <a:p>
            <a:endParaRPr dirty="0"/>
          </a:p>
        </p:txBody>
      </p:sp>
      <p:sp>
        <p:nvSpPr>
          <p:cNvPr id="25" name="object 4"/>
          <p:cNvSpPr/>
          <p:nvPr/>
        </p:nvSpPr>
        <p:spPr>
          <a:xfrm>
            <a:off x="5289149" y="590729"/>
            <a:ext cx="1820875" cy="1748758"/>
          </a:xfrm>
          <a:prstGeom prst="rect">
            <a:avLst/>
          </a:prstGeom>
          <a:blipFill>
            <a:blip r:embed="rId4" cstate="print"/>
            <a:stretch>
              <a:fillRect/>
            </a:stretch>
          </a:blipFill>
          <a:ln>
            <a:noFill/>
          </a:ln>
        </p:spPr>
        <p:txBody>
          <a:bodyPr wrap="square" lIns="0" tIns="0" rIns="0" bIns="0" rtlCol="0"/>
          <a:lstStyle/>
          <a:p>
            <a:endParaRPr dirty="0"/>
          </a:p>
        </p:txBody>
      </p:sp>
      <p:sp>
        <p:nvSpPr>
          <p:cNvPr id="26" name="object 5"/>
          <p:cNvSpPr/>
          <p:nvPr/>
        </p:nvSpPr>
        <p:spPr>
          <a:xfrm>
            <a:off x="5265390" y="543671"/>
            <a:ext cx="1821180" cy="1768475"/>
          </a:xfrm>
          <a:custGeom>
            <a:avLst/>
            <a:gdLst/>
            <a:ahLst/>
            <a:cxnLst/>
            <a:rect l="l" t="t" r="r" b="b"/>
            <a:pathLst>
              <a:path w="1821179" h="1768475">
                <a:moveTo>
                  <a:pt x="910437" y="1767852"/>
                </a:moveTo>
                <a:lnTo>
                  <a:pt x="958789" y="1766627"/>
                </a:lnTo>
                <a:lnTo>
                  <a:pt x="1006484" y="1762992"/>
                </a:lnTo>
                <a:lnTo>
                  <a:pt x="1053459" y="1757008"/>
                </a:lnTo>
                <a:lnTo>
                  <a:pt x="1099650" y="1748737"/>
                </a:lnTo>
                <a:lnTo>
                  <a:pt x="1144996" y="1738239"/>
                </a:lnTo>
                <a:lnTo>
                  <a:pt x="1189432" y="1725575"/>
                </a:lnTo>
                <a:lnTo>
                  <a:pt x="1232897" y="1710808"/>
                </a:lnTo>
                <a:lnTo>
                  <a:pt x="1275326" y="1693997"/>
                </a:lnTo>
                <a:lnTo>
                  <a:pt x="1316658" y="1675204"/>
                </a:lnTo>
                <a:lnTo>
                  <a:pt x="1356830" y="1654489"/>
                </a:lnTo>
                <a:lnTo>
                  <a:pt x="1395777" y="1631915"/>
                </a:lnTo>
                <a:lnTo>
                  <a:pt x="1433439" y="1607542"/>
                </a:lnTo>
                <a:lnTo>
                  <a:pt x="1469750" y="1581432"/>
                </a:lnTo>
                <a:lnTo>
                  <a:pt x="1504650" y="1553644"/>
                </a:lnTo>
                <a:lnTo>
                  <a:pt x="1538074" y="1524241"/>
                </a:lnTo>
                <a:lnTo>
                  <a:pt x="1569960" y="1493284"/>
                </a:lnTo>
                <a:lnTo>
                  <a:pt x="1600244" y="1460833"/>
                </a:lnTo>
                <a:lnTo>
                  <a:pt x="1628865" y="1426950"/>
                </a:lnTo>
                <a:lnTo>
                  <a:pt x="1655759" y="1391696"/>
                </a:lnTo>
                <a:lnTo>
                  <a:pt x="1680862" y="1355132"/>
                </a:lnTo>
                <a:lnTo>
                  <a:pt x="1704113" y="1317318"/>
                </a:lnTo>
                <a:lnTo>
                  <a:pt x="1725449" y="1278317"/>
                </a:lnTo>
                <a:lnTo>
                  <a:pt x="1744805" y="1238189"/>
                </a:lnTo>
                <a:lnTo>
                  <a:pt x="1762120" y="1196996"/>
                </a:lnTo>
                <a:lnTo>
                  <a:pt x="1777330" y="1154797"/>
                </a:lnTo>
                <a:lnTo>
                  <a:pt x="1790373" y="1111655"/>
                </a:lnTo>
                <a:lnTo>
                  <a:pt x="1801186" y="1067631"/>
                </a:lnTo>
                <a:lnTo>
                  <a:pt x="1809705" y="1022786"/>
                </a:lnTo>
                <a:lnTo>
                  <a:pt x="1815869" y="977180"/>
                </a:lnTo>
                <a:lnTo>
                  <a:pt x="1819613" y="930875"/>
                </a:lnTo>
                <a:lnTo>
                  <a:pt x="1820875" y="883932"/>
                </a:lnTo>
                <a:lnTo>
                  <a:pt x="1819613" y="836988"/>
                </a:lnTo>
                <a:lnTo>
                  <a:pt x="1815869" y="790682"/>
                </a:lnTo>
                <a:lnTo>
                  <a:pt x="1809705" y="745075"/>
                </a:lnTo>
                <a:lnTo>
                  <a:pt x="1801186" y="700229"/>
                </a:lnTo>
                <a:lnTo>
                  <a:pt x="1790373" y="656204"/>
                </a:lnTo>
                <a:lnTo>
                  <a:pt x="1777330" y="613061"/>
                </a:lnTo>
                <a:lnTo>
                  <a:pt x="1762120" y="570862"/>
                </a:lnTo>
                <a:lnTo>
                  <a:pt x="1744805" y="529668"/>
                </a:lnTo>
                <a:lnTo>
                  <a:pt x="1725449" y="489539"/>
                </a:lnTo>
                <a:lnTo>
                  <a:pt x="1704113" y="450537"/>
                </a:lnTo>
                <a:lnTo>
                  <a:pt x="1680862" y="412723"/>
                </a:lnTo>
                <a:lnTo>
                  <a:pt x="1655759" y="376159"/>
                </a:lnTo>
                <a:lnTo>
                  <a:pt x="1628865" y="340904"/>
                </a:lnTo>
                <a:lnTo>
                  <a:pt x="1600244" y="307021"/>
                </a:lnTo>
                <a:lnTo>
                  <a:pt x="1569960" y="274569"/>
                </a:lnTo>
                <a:lnTo>
                  <a:pt x="1538074" y="243612"/>
                </a:lnTo>
                <a:lnTo>
                  <a:pt x="1504650" y="214209"/>
                </a:lnTo>
                <a:lnTo>
                  <a:pt x="1469750" y="186421"/>
                </a:lnTo>
                <a:lnTo>
                  <a:pt x="1433439" y="160310"/>
                </a:lnTo>
                <a:lnTo>
                  <a:pt x="1395777" y="135937"/>
                </a:lnTo>
                <a:lnTo>
                  <a:pt x="1356830" y="113363"/>
                </a:lnTo>
                <a:lnTo>
                  <a:pt x="1316658" y="92648"/>
                </a:lnTo>
                <a:lnTo>
                  <a:pt x="1275326" y="73855"/>
                </a:lnTo>
                <a:lnTo>
                  <a:pt x="1232897" y="57044"/>
                </a:lnTo>
                <a:lnTo>
                  <a:pt x="1189432" y="42277"/>
                </a:lnTo>
                <a:lnTo>
                  <a:pt x="1144996" y="29613"/>
                </a:lnTo>
                <a:lnTo>
                  <a:pt x="1099650" y="19115"/>
                </a:lnTo>
                <a:lnTo>
                  <a:pt x="1053459" y="10844"/>
                </a:lnTo>
                <a:lnTo>
                  <a:pt x="1006484" y="4860"/>
                </a:lnTo>
                <a:lnTo>
                  <a:pt x="958789" y="1225"/>
                </a:lnTo>
                <a:lnTo>
                  <a:pt x="910437" y="0"/>
                </a:lnTo>
                <a:lnTo>
                  <a:pt x="862085" y="1225"/>
                </a:lnTo>
                <a:lnTo>
                  <a:pt x="814390" y="4860"/>
                </a:lnTo>
                <a:lnTo>
                  <a:pt x="767415" y="10844"/>
                </a:lnTo>
                <a:lnTo>
                  <a:pt x="721224" y="19115"/>
                </a:lnTo>
                <a:lnTo>
                  <a:pt x="675878" y="29613"/>
                </a:lnTo>
                <a:lnTo>
                  <a:pt x="631442" y="42277"/>
                </a:lnTo>
                <a:lnTo>
                  <a:pt x="587977" y="57044"/>
                </a:lnTo>
                <a:lnTo>
                  <a:pt x="545548" y="73855"/>
                </a:lnTo>
                <a:lnTo>
                  <a:pt x="504216" y="92648"/>
                </a:lnTo>
                <a:lnTo>
                  <a:pt x="464045" y="113363"/>
                </a:lnTo>
                <a:lnTo>
                  <a:pt x="425097" y="135937"/>
                </a:lnTo>
                <a:lnTo>
                  <a:pt x="387436" y="160310"/>
                </a:lnTo>
                <a:lnTo>
                  <a:pt x="351124" y="186421"/>
                </a:lnTo>
                <a:lnTo>
                  <a:pt x="316225" y="214209"/>
                </a:lnTo>
                <a:lnTo>
                  <a:pt x="282801" y="243612"/>
                </a:lnTo>
                <a:lnTo>
                  <a:pt x="250915" y="274569"/>
                </a:lnTo>
                <a:lnTo>
                  <a:pt x="220630" y="307021"/>
                </a:lnTo>
                <a:lnTo>
                  <a:pt x="192009" y="340904"/>
                </a:lnTo>
                <a:lnTo>
                  <a:pt x="165116" y="376159"/>
                </a:lnTo>
                <a:lnTo>
                  <a:pt x="140012" y="412723"/>
                </a:lnTo>
                <a:lnTo>
                  <a:pt x="116761" y="450537"/>
                </a:lnTo>
                <a:lnTo>
                  <a:pt x="95426" y="489539"/>
                </a:lnTo>
                <a:lnTo>
                  <a:pt x="76069" y="529668"/>
                </a:lnTo>
                <a:lnTo>
                  <a:pt x="58754" y="570862"/>
                </a:lnTo>
                <a:lnTo>
                  <a:pt x="43544" y="613061"/>
                </a:lnTo>
                <a:lnTo>
                  <a:pt x="30501" y="656204"/>
                </a:lnTo>
                <a:lnTo>
                  <a:pt x="19688" y="700229"/>
                </a:lnTo>
                <a:lnTo>
                  <a:pt x="11169" y="745075"/>
                </a:lnTo>
                <a:lnTo>
                  <a:pt x="5006" y="790682"/>
                </a:lnTo>
                <a:lnTo>
                  <a:pt x="1261" y="836988"/>
                </a:lnTo>
                <a:lnTo>
                  <a:pt x="0" y="883932"/>
                </a:lnTo>
                <a:lnTo>
                  <a:pt x="1261" y="930875"/>
                </a:lnTo>
                <a:lnTo>
                  <a:pt x="5006" y="977180"/>
                </a:lnTo>
                <a:lnTo>
                  <a:pt x="11169" y="1022786"/>
                </a:lnTo>
                <a:lnTo>
                  <a:pt x="19688" y="1067631"/>
                </a:lnTo>
                <a:lnTo>
                  <a:pt x="30501" y="1111655"/>
                </a:lnTo>
                <a:lnTo>
                  <a:pt x="43544" y="1154797"/>
                </a:lnTo>
                <a:lnTo>
                  <a:pt x="58754" y="1196996"/>
                </a:lnTo>
                <a:lnTo>
                  <a:pt x="76069" y="1238189"/>
                </a:lnTo>
                <a:lnTo>
                  <a:pt x="95426" y="1278317"/>
                </a:lnTo>
                <a:lnTo>
                  <a:pt x="116761" y="1317318"/>
                </a:lnTo>
                <a:lnTo>
                  <a:pt x="140012" y="1355132"/>
                </a:lnTo>
                <a:lnTo>
                  <a:pt x="165116" y="1391696"/>
                </a:lnTo>
                <a:lnTo>
                  <a:pt x="192009" y="1426950"/>
                </a:lnTo>
                <a:lnTo>
                  <a:pt x="220630" y="1460833"/>
                </a:lnTo>
                <a:lnTo>
                  <a:pt x="250915" y="1493284"/>
                </a:lnTo>
                <a:lnTo>
                  <a:pt x="282801" y="1524241"/>
                </a:lnTo>
                <a:lnTo>
                  <a:pt x="316225" y="1553644"/>
                </a:lnTo>
                <a:lnTo>
                  <a:pt x="351124" y="1581432"/>
                </a:lnTo>
                <a:lnTo>
                  <a:pt x="387436" y="1607542"/>
                </a:lnTo>
                <a:lnTo>
                  <a:pt x="425097" y="1631915"/>
                </a:lnTo>
                <a:lnTo>
                  <a:pt x="464045" y="1654489"/>
                </a:lnTo>
                <a:lnTo>
                  <a:pt x="504216" y="1675204"/>
                </a:lnTo>
                <a:lnTo>
                  <a:pt x="545548" y="1693997"/>
                </a:lnTo>
                <a:lnTo>
                  <a:pt x="587977" y="1710808"/>
                </a:lnTo>
                <a:lnTo>
                  <a:pt x="631442" y="1725575"/>
                </a:lnTo>
                <a:lnTo>
                  <a:pt x="675878" y="1738239"/>
                </a:lnTo>
                <a:lnTo>
                  <a:pt x="721224" y="1748737"/>
                </a:lnTo>
                <a:lnTo>
                  <a:pt x="767415" y="1757008"/>
                </a:lnTo>
                <a:lnTo>
                  <a:pt x="814390" y="1762992"/>
                </a:lnTo>
                <a:lnTo>
                  <a:pt x="862085" y="1766627"/>
                </a:lnTo>
                <a:lnTo>
                  <a:pt x="910437" y="1767852"/>
                </a:lnTo>
                <a:close/>
              </a:path>
            </a:pathLst>
          </a:custGeom>
          <a:noFill/>
          <a:ln w="79247">
            <a:solidFill>
              <a:srgbClr val="EA7125"/>
            </a:solidFill>
          </a:ln>
        </p:spPr>
        <p:txBody>
          <a:bodyPr wrap="square" lIns="0" tIns="0" rIns="0" bIns="0" rtlCol="0"/>
          <a:lstStyle/>
          <a:p>
            <a:endParaRPr dirty="0"/>
          </a:p>
        </p:txBody>
      </p:sp>
      <p:sp>
        <p:nvSpPr>
          <p:cNvPr id="27" name="object 6"/>
          <p:cNvSpPr/>
          <p:nvPr/>
        </p:nvSpPr>
        <p:spPr>
          <a:xfrm>
            <a:off x="2946730" y="543674"/>
            <a:ext cx="1820875" cy="1767852"/>
          </a:xfrm>
          <a:prstGeom prst="rect">
            <a:avLst/>
          </a:prstGeom>
          <a:blipFill>
            <a:blip r:embed="rId5" cstate="print"/>
            <a:stretch>
              <a:fillRect/>
            </a:stretch>
          </a:blipFill>
          <a:ln>
            <a:noFill/>
          </a:ln>
        </p:spPr>
        <p:txBody>
          <a:bodyPr wrap="square" lIns="0" tIns="0" rIns="0" bIns="0" rtlCol="0"/>
          <a:lstStyle/>
          <a:p>
            <a:endParaRPr dirty="0"/>
          </a:p>
        </p:txBody>
      </p:sp>
      <p:sp>
        <p:nvSpPr>
          <p:cNvPr id="28" name="object 7"/>
          <p:cNvSpPr/>
          <p:nvPr/>
        </p:nvSpPr>
        <p:spPr>
          <a:xfrm>
            <a:off x="2946734" y="543671"/>
            <a:ext cx="1821180" cy="1768475"/>
          </a:xfrm>
          <a:custGeom>
            <a:avLst/>
            <a:gdLst/>
            <a:ahLst/>
            <a:cxnLst/>
            <a:rect l="l" t="t" r="r" b="b"/>
            <a:pathLst>
              <a:path w="1821179" h="1768475">
                <a:moveTo>
                  <a:pt x="910437" y="1767852"/>
                </a:moveTo>
                <a:lnTo>
                  <a:pt x="958789" y="1766627"/>
                </a:lnTo>
                <a:lnTo>
                  <a:pt x="1006484" y="1762992"/>
                </a:lnTo>
                <a:lnTo>
                  <a:pt x="1053459" y="1757008"/>
                </a:lnTo>
                <a:lnTo>
                  <a:pt x="1099650" y="1748737"/>
                </a:lnTo>
                <a:lnTo>
                  <a:pt x="1144996" y="1738239"/>
                </a:lnTo>
                <a:lnTo>
                  <a:pt x="1189432" y="1725575"/>
                </a:lnTo>
                <a:lnTo>
                  <a:pt x="1232897" y="1710808"/>
                </a:lnTo>
                <a:lnTo>
                  <a:pt x="1275326" y="1693997"/>
                </a:lnTo>
                <a:lnTo>
                  <a:pt x="1316658" y="1675204"/>
                </a:lnTo>
                <a:lnTo>
                  <a:pt x="1356830" y="1654489"/>
                </a:lnTo>
                <a:lnTo>
                  <a:pt x="1395777" y="1631915"/>
                </a:lnTo>
                <a:lnTo>
                  <a:pt x="1433439" y="1607542"/>
                </a:lnTo>
                <a:lnTo>
                  <a:pt x="1469750" y="1581432"/>
                </a:lnTo>
                <a:lnTo>
                  <a:pt x="1504650" y="1553644"/>
                </a:lnTo>
                <a:lnTo>
                  <a:pt x="1538074" y="1524241"/>
                </a:lnTo>
                <a:lnTo>
                  <a:pt x="1569960" y="1493284"/>
                </a:lnTo>
                <a:lnTo>
                  <a:pt x="1600244" y="1460833"/>
                </a:lnTo>
                <a:lnTo>
                  <a:pt x="1628865" y="1426950"/>
                </a:lnTo>
                <a:lnTo>
                  <a:pt x="1655759" y="1391696"/>
                </a:lnTo>
                <a:lnTo>
                  <a:pt x="1680862" y="1355132"/>
                </a:lnTo>
                <a:lnTo>
                  <a:pt x="1704113" y="1317318"/>
                </a:lnTo>
                <a:lnTo>
                  <a:pt x="1725449" y="1278317"/>
                </a:lnTo>
                <a:lnTo>
                  <a:pt x="1744805" y="1238189"/>
                </a:lnTo>
                <a:lnTo>
                  <a:pt x="1762120" y="1196996"/>
                </a:lnTo>
                <a:lnTo>
                  <a:pt x="1777330" y="1154797"/>
                </a:lnTo>
                <a:lnTo>
                  <a:pt x="1790373" y="1111655"/>
                </a:lnTo>
                <a:lnTo>
                  <a:pt x="1801186" y="1067631"/>
                </a:lnTo>
                <a:lnTo>
                  <a:pt x="1809705" y="1022786"/>
                </a:lnTo>
                <a:lnTo>
                  <a:pt x="1815869" y="977180"/>
                </a:lnTo>
                <a:lnTo>
                  <a:pt x="1819613" y="930875"/>
                </a:lnTo>
                <a:lnTo>
                  <a:pt x="1820875" y="883932"/>
                </a:lnTo>
                <a:lnTo>
                  <a:pt x="1819613" y="836988"/>
                </a:lnTo>
                <a:lnTo>
                  <a:pt x="1815869" y="790682"/>
                </a:lnTo>
                <a:lnTo>
                  <a:pt x="1809705" y="745075"/>
                </a:lnTo>
                <a:lnTo>
                  <a:pt x="1801186" y="700229"/>
                </a:lnTo>
                <a:lnTo>
                  <a:pt x="1790373" y="656204"/>
                </a:lnTo>
                <a:lnTo>
                  <a:pt x="1777330" y="613061"/>
                </a:lnTo>
                <a:lnTo>
                  <a:pt x="1762120" y="570862"/>
                </a:lnTo>
                <a:lnTo>
                  <a:pt x="1744805" y="529668"/>
                </a:lnTo>
                <a:lnTo>
                  <a:pt x="1725449" y="489539"/>
                </a:lnTo>
                <a:lnTo>
                  <a:pt x="1704113" y="450537"/>
                </a:lnTo>
                <a:lnTo>
                  <a:pt x="1680862" y="412723"/>
                </a:lnTo>
                <a:lnTo>
                  <a:pt x="1655759" y="376159"/>
                </a:lnTo>
                <a:lnTo>
                  <a:pt x="1628865" y="340904"/>
                </a:lnTo>
                <a:lnTo>
                  <a:pt x="1600244" y="307021"/>
                </a:lnTo>
                <a:lnTo>
                  <a:pt x="1569960" y="274569"/>
                </a:lnTo>
                <a:lnTo>
                  <a:pt x="1538074" y="243612"/>
                </a:lnTo>
                <a:lnTo>
                  <a:pt x="1504650" y="214209"/>
                </a:lnTo>
                <a:lnTo>
                  <a:pt x="1469750" y="186421"/>
                </a:lnTo>
                <a:lnTo>
                  <a:pt x="1433439" y="160310"/>
                </a:lnTo>
                <a:lnTo>
                  <a:pt x="1395777" y="135937"/>
                </a:lnTo>
                <a:lnTo>
                  <a:pt x="1356830" y="113363"/>
                </a:lnTo>
                <a:lnTo>
                  <a:pt x="1316658" y="92648"/>
                </a:lnTo>
                <a:lnTo>
                  <a:pt x="1275326" y="73855"/>
                </a:lnTo>
                <a:lnTo>
                  <a:pt x="1232897" y="57044"/>
                </a:lnTo>
                <a:lnTo>
                  <a:pt x="1189432" y="42277"/>
                </a:lnTo>
                <a:lnTo>
                  <a:pt x="1144996" y="29613"/>
                </a:lnTo>
                <a:lnTo>
                  <a:pt x="1099650" y="19115"/>
                </a:lnTo>
                <a:lnTo>
                  <a:pt x="1053459" y="10844"/>
                </a:lnTo>
                <a:lnTo>
                  <a:pt x="1006484" y="4860"/>
                </a:lnTo>
                <a:lnTo>
                  <a:pt x="958789" y="1225"/>
                </a:lnTo>
                <a:lnTo>
                  <a:pt x="910437" y="0"/>
                </a:lnTo>
                <a:lnTo>
                  <a:pt x="862085" y="1225"/>
                </a:lnTo>
                <a:lnTo>
                  <a:pt x="814390" y="4860"/>
                </a:lnTo>
                <a:lnTo>
                  <a:pt x="767415" y="10844"/>
                </a:lnTo>
                <a:lnTo>
                  <a:pt x="721224" y="19115"/>
                </a:lnTo>
                <a:lnTo>
                  <a:pt x="675878" y="29613"/>
                </a:lnTo>
                <a:lnTo>
                  <a:pt x="631442" y="42277"/>
                </a:lnTo>
                <a:lnTo>
                  <a:pt x="587977" y="57044"/>
                </a:lnTo>
                <a:lnTo>
                  <a:pt x="545548" y="73855"/>
                </a:lnTo>
                <a:lnTo>
                  <a:pt x="504216" y="92648"/>
                </a:lnTo>
                <a:lnTo>
                  <a:pt x="464045" y="113363"/>
                </a:lnTo>
                <a:lnTo>
                  <a:pt x="425097" y="135937"/>
                </a:lnTo>
                <a:lnTo>
                  <a:pt x="387436" y="160310"/>
                </a:lnTo>
                <a:lnTo>
                  <a:pt x="351124" y="186421"/>
                </a:lnTo>
                <a:lnTo>
                  <a:pt x="316225" y="214209"/>
                </a:lnTo>
                <a:lnTo>
                  <a:pt x="282801" y="243612"/>
                </a:lnTo>
                <a:lnTo>
                  <a:pt x="250915" y="274569"/>
                </a:lnTo>
                <a:lnTo>
                  <a:pt x="220630" y="307021"/>
                </a:lnTo>
                <a:lnTo>
                  <a:pt x="192009" y="340904"/>
                </a:lnTo>
                <a:lnTo>
                  <a:pt x="165116" y="376159"/>
                </a:lnTo>
                <a:lnTo>
                  <a:pt x="140012" y="412723"/>
                </a:lnTo>
                <a:lnTo>
                  <a:pt x="116761" y="450537"/>
                </a:lnTo>
                <a:lnTo>
                  <a:pt x="95426" y="489539"/>
                </a:lnTo>
                <a:lnTo>
                  <a:pt x="76069" y="529668"/>
                </a:lnTo>
                <a:lnTo>
                  <a:pt x="58754" y="570862"/>
                </a:lnTo>
                <a:lnTo>
                  <a:pt x="43544" y="613061"/>
                </a:lnTo>
                <a:lnTo>
                  <a:pt x="30501" y="656204"/>
                </a:lnTo>
                <a:lnTo>
                  <a:pt x="19688" y="700229"/>
                </a:lnTo>
                <a:lnTo>
                  <a:pt x="11169" y="745075"/>
                </a:lnTo>
                <a:lnTo>
                  <a:pt x="5006" y="790682"/>
                </a:lnTo>
                <a:lnTo>
                  <a:pt x="1261" y="836988"/>
                </a:lnTo>
                <a:lnTo>
                  <a:pt x="0" y="883932"/>
                </a:lnTo>
                <a:lnTo>
                  <a:pt x="1261" y="930875"/>
                </a:lnTo>
                <a:lnTo>
                  <a:pt x="5006" y="977180"/>
                </a:lnTo>
                <a:lnTo>
                  <a:pt x="11169" y="1022786"/>
                </a:lnTo>
                <a:lnTo>
                  <a:pt x="19688" y="1067631"/>
                </a:lnTo>
                <a:lnTo>
                  <a:pt x="30501" y="1111655"/>
                </a:lnTo>
                <a:lnTo>
                  <a:pt x="43544" y="1154797"/>
                </a:lnTo>
                <a:lnTo>
                  <a:pt x="58754" y="1196996"/>
                </a:lnTo>
                <a:lnTo>
                  <a:pt x="76069" y="1238189"/>
                </a:lnTo>
                <a:lnTo>
                  <a:pt x="95426" y="1278317"/>
                </a:lnTo>
                <a:lnTo>
                  <a:pt x="116761" y="1317318"/>
                </a:lnTo>
                <a:lnTo>
                  <a:pt x="140012" y="1355132"/>
                </a:lnTo>
                <a:lnTo>
                  <a:pt x="165116" y="1391696"/>
                </a:lnTo>
                <a:lnTo>
                  <a:pt x="192009" y="1426950"/>
                </a:lnTo>
                <a:lnTo>
                  <a:pt x="220630" y="1460833"/>
                </a:lnTo>
                <a:lnTo>
                  <a:pt x="250915" y="1493284"/>
                </a:lnTo>
                <a:lnTo>
                  <a:pt x="282801" y="1524241"/>
                </a:lnTo>
                <a:lnTo>
                  <a:pt x="316225" y="1553644"/>
                </a:lnTo>
                <a:lnTo>
                  <a:pt x="351124" y="1581432"/>
                </a:lnTo>
                <a:lnTo>
                  <a:pt x="387436" y="1607542"/>
                </a:lnTo>
                <a:lnTo>
                  <a:pt x="425097" y="1631915"/>
                </a:lnTo>
                <a:lnTo>
                  <a:pt x="464045" y="1654489"/>
                </a:lnTo>
                <a:lnTo>
                  <a:pt x="504216" y="1675204"/>
                </a:lnTo>
                <a:lnTo>
                  <a:pt x="545548" y="1693997"/>
                </a:lnTo>
                <a:lnTo>
                  <a:pt x="587977" y="1710808"/>
                </a:lnTo>
                <a:lnTo>
                  <a:pt x="631442" y="1725575"/>
                </a:lnTo>
                <a:lnTo>
                  <a:pt x="675878" y="1738239"/>
                </a:lnTo>
                <a:lnTo>
                  <a:pt x="721224" y="1748737"/>
                </a:lnTo>
                <a:lnTo>
                  <a:pt x="767415" y="1757008"/>
                </a:lnTo>
                <a:lnTo>
                  <a:pt x="814390" y="1762992"/>
                </a:lnTo>
                <a:lnTo>
                  <a:pt x="862085" y="1766627"/>
                </a:lnTo>
                <a:lnTo>
                  <a:pt x="910437" y="1767852"/>
                </a:lnTo>
                <a:close/>
              </a:path>
            </a:pathLst>
          </a:custGeom>
          <a:ln w="79247">
            <a:solidFill>
              <a:srgbClr val="EA7125"/>
            </a:solidFill>
          </a:ln>
        </p:spPr>
        <p:txBody>
          <a:bodyPr wrap="square" lIns="0" tIns="0" rIns="0" bIns="0" rtlCol="0"/>
          <a:lstStyle/>
          <a:p>
            <a:endParaRPr dirty="0"/>
          </a:p>
        </p:txBody>
      </p:sp>
      <p:sp>
        <p:nvSpPr>
          <p:cNvPr id="29" name="object 8"/>
          <p:cNvSpPr/>
          <p:nvPr/>
        </p:nvSpPr>
        <p:spPr>
          <a:xfrm>
            <a:off x="628078" y="543674"/>
            <a:ext cx="1820862" cy="1767852"/>
          </a:xfrm>
          <a:prstGeom prst="rect">
            <a:avLst/>
          </a:prstGeom>
          <a:blipFill>
            <a:blip r:embed="rId6" cstate="print"/>
            <a:stretch>
              <a:fillRect/>
            </a:stretch>
          </a:blipFill>
          <a:ln>
            <a:noFill/>
          </a:ln>
        </p:spPr>
        <p:txBody>
          <a:bodyPr wrap="square" lIns="0" tIns="0" rIns="0" bIns="0" rtlCol="0"/>
          <a:lstStyle/>
          <a:p>
            <a:endParaRPr dirty="0"/>
          </a:p>
        </p:txBody>
      </p:sp>
      <p:sp>
        <p:nvSpPr>
          <p:cNvPr id="30" name="object 9"/>
          <p:cNvSpPr/>
          <p:nvPr/>
        </p:nvSpPr>
        <p:spPr>
          <a:xfrm>
            <a:off x="628077" y="543671"/>
            <a:ext cx="1821180" cy="1768475"/>
          </a:xfrm>
          <a:custGeom>
            <a:avLst/>
            <a:gdLst/>
            <a:ahLst/>
            <a:cxnLst/>
            <a:rect l="l" t="t" r="r" b="b"/>
            <a:pathLst>
              <a:path w="1821180" h="1768475">
                <a:moveTo>
                  <a:pt x="910437" y="1767852"/>
                </a:moveTo>
                <a:lnTo>
                  <a:pt x="958789" y="1766627"/>
                </a:lnTo>
                <a:lnTo>
                  <a:pt x="1006484" y="1762992"/>
                </a:lnTo>
                <a:lnTo>
                  <a:pt x="1053459" y="1757008"/>
                </a:lnTo>
                <a:lnTo>
                  <a:pt x="1099650" y="1748737"/>
                </a:lnTo>
                <a:lnTo>
                  <a:pt x="1144996" y="1738239"/>
                </a:lnTo>
                <a:lnTo>
                  <a:pt x="1189432" y="1725575"/>
                </a:lnTo>
                <a:lnTo>
                  <a:pt x="1232897" y="1710808"/>
                </a:lnTo>
                <a:lnTo>
                  <a:pt x="1275326" y="1693997"/>
                </a:lnTo>
                <a:lnTo>
                  <a:pt x="1316658" y="1675204"/>
                </a:lnTo>
                <a:lnTo>
                  <a:pt x="1356830" y="1654489"/>
                </a:lnTo>
                <a:lnTo>
                  <a:pt x="1395777" y="1631915"/>
                </a:lnTo>
                <a:lnTo>
                  <a:pt x="1433439" y="1607542"/>
                </a:lnTo>
                <a:lnTo>
                  <a:pt x="1469750" y="1581432"/>
                </a:lnTo>
                <a:lnTo>
                  <a:pt x="1504650" y="1553644"/>
                </a:lnTo>
                <a:lnTo>
                  <a:pt x="1538074" y="1524241"/>
                </a:lnTo>
                <a:lnTo>
                  <a:pt x="1569960" y="1493284"/>
                </a:lnTo>
                <a:lnTo>
                  <a:pt x="1600244" y="1460833"/>
                </a:lnTo>
                <a:lnTo>
                  <a:pt x="1628865" y="1426950"/>
                </a:lnTo>
                <a:lnTo>
                  <a:pt x="1655759" y="1391696"/>
                </a:lnTo>
                <a:lnTo>
                  <a:pt x="1680862" y="1355132"/>
                </a:lnTo>
                <a:lnTo>
                  <a:pt x="1704113" y="1317318"/>
                </a:lnTo>
                <a:lnTo>
                  <a:pt x="1725449" y="1278317"/>
                </a:lnTo>
                <a:lnTo>
                  <a:pt x="1744805" y="1238189"/>
                </a:lnTo>
                <a:lnTo>
                  <a:pt x="1762120" y="1196996"/>
                </a:lnTo>
                <a:lnTo>
                  <a:pt x="1777330" y="1154797"/>
                </a:lnTo>
                <a:lnTo>
                  <a:pt x="1790373" y="1111655"/>
                </a:lnTo>
                <a:lnTo>
                  <a:pt x="1801186" y="1067631"/>
                </a:lnTo>
                <a:lnTo>
                  <a:pt x="1809705" y="1022786"/>
                </a:lnTo>
                <a:lnTo>
                  <a:pt x="1815869" y="977180"/>
                </a:lnTo>
                <a:lnTo>
                  <a:pt x="1819613" y="930875"/>
                </a:lnTo>
                <a:lnTo>
                  <a:pt x="1820875" y="883932"/>
                </a:lnTo>
                <a:lnTo>
                  <a:pt x="1819613" y="836988"/>
                </a:lnTo>
                <a:lnTo>
                  <a:pt x="1815869" y="790682"/>
                </a:lnTo>
                <a:lnTo>
                  <a:pt x="1809705" y="745075"/>
                </a:lnTo>
                <a:lnTo>
                  <a:pt x="1801186" y="700229"/>
                </a:lnTo>
                <a:lnTo>
                  <a:pt x="1790373" y="656204"/>
                </a:lnTo>
                <a:lnTo>
                  <a:pt x="1777330" y="613061"/>
                </a:lnTo>
                <a:lnTo>
                  <a:pt x="1762120" y="570862"/>
                </a:lnTo>
                <a:lnTo>
                  <a:pt x="1744805" y="529668"/>
                </a:lnTo>
                <a:lnTo>
                  <a:pt x="1725449" y="489539"/>
                </a:lnTo>
                <a:lnTo>
                  <a:pt x="1704113" y="450537"/>
                </a:lnTo>
                <a:lnTo>
                  <a:pt x="1680862" y="412723"/>
                </a:lnTo>
                <a:lnTo>
                  <a:pt x="1655759" y="376159"/>
                </a:lnTo>
                <a:lnTo>
                  <a:pt x="1628865" y="340904"/>
                </a:lnTo>
                <a:lnTo>
                  <a:pt x="1600244" y="307021"/>
                </a:lnTo>
                <a:lnTo>
                  <a:pt x="1569960" y="274569"/>
                </a:lnTo>
                <a:lnTo>
                  <a:pt x="1538074" y="243612"/>
                </a:lnTo>
                <a:lnTo>
                  <a:pt x="1504650" y="214209"/>
                </a:lnTo>
                <a:lnTo>
                  <a:pt x="1469750" y="186421"/>
                </a:lnTo>
                <a:lnTo>
                  <a:pt x="1433439" y="160310"/>
                </a:lnTo>
                <a:lnTo>
                  <a:pt x="1395777" y="135937"/>
                </a:lnTo>
                <a:lnTo>
                  <a:pt x="1356830" y="113363"/>
                </a:lnTo>
                <a:lnTo>
                  <a:pt x="1316658" y="92648"/>
                </a:lnTo>
                <a:lnTo>
                  <a:pt x="1275326" y="73855"/>
                </a:lnTo>
                <a:lnTo>
                  <a:pt x="1232897" y="57044"/>
                </a:lnTo>
                <a:lnTo>
                  <a:pt x="1189432" y="42277"/>
                </a:lnTo>
                <a:lnTo>
                  <a:pt x="1144996" y="29613"/>
                </a:lnTo>
                <a:lnTo>
                  <a:pt x="1099650" y="19115"/>
                </a:lnTo>
                <a:lnTo>
                  <a:pt x="1053459" y="10844"/>
                </a:lnTo>
                <a:lnTo>
                  <a:pt x="1006484" y="4860"/>
                </a:lnTo>
                <a:lnTo>
                  <a:pt x="958789" y="1225"/>
                </a:lnTo>
                <a:lnTo>
                  <a:pt x="910437" y="0"/>
                </a:lnTo>
                <a:lnTo>
                  <a:pt x="862085" y="1225"/>
                </a:lnTo>
                <a:lnTo>
                  <a:pt x="814390" y="4860"/>
                </a:lnTo>
                <a:lnTo>
                  <a:pt x="767415" y="10844"/>
                </a:lnTo>
                <a:lnTo>
                  <a:pt x="721224" y="19115"/>
                </a:lnTo>
                <a:lnTo>
                  <a:pt x="675878" y="29613"/>
                </a:lnTo>
                <a:lnTo>
                  <a:pt x="631442" y="42277"/>
                </a:lnTo>
                <a:lnTo>
                  <a:pt x="587977" y="57044"/>
                </a:lnTo>
                <a:lnTo>
                  <a:pt x="545548" y="73855"/>
                </a:lnTo>
                <a:lnTo>
                  <a:pt x="504216" y="92648"/>
                </a:lnTo>
                <a:lnTo>
                  <a:pt x="464045" y="113363"/>
                </a:lnTo>
                <a:lnTo>
                  <a:pt x="425097" y="135937"/>
                </a:lnTo>
                <a:lnTo>
                  <a:pt x="387436" y="160310"/>
                </a:lnTo>
                <a:lnTo>
                  <a:pt x="351124" y="186421"/>
                </a:lnTo>
                <a:lnTo>
                  <a:pt x="316225" y="214209"/>
                </a:lnTo>
                <a:lnTo>
                  <a:pt x="282801" y="243612"/>
                </a:lnTo>
                <a:lnTo>
                  <a:pt x="250915" y="274569"/>
                </a:lnTo>
                <a:lnTo>
                  <a:pt x="220630" y="307021"/>
                </a:lnTo>
                <a:lnTo>
                  <a:pt x="192009" y="340904"/>
                </a:lnTo>
                <a:lnTo>
                  <a:pt x="165116" y="376159"/>
                </a:lnTo>
                <a:lnTo>
                  <a:pt x="140012" y="412723"/>
                </a:lnTo>
                <a:lnTo>
                  <a:pt x="116761" y="450537"/>
                </a:lnTo>
                <a:lnTo>
                  <a:pt x="95426" y="489539"/>
                </a:lnTo>
                <a:lnTo>
                  <a:pt x="76069" y="529668"/>
                </a:lnTo>
                <a:lnTo>
                  <a:pt x="58754" y="570862"/>
                </a:lnTo>
                <a:lnTo>
                  <a:pt x="43544" y="613061"/>
                </a:lnTo>
                <a:lnTo>
                  <a:pt x="30501" y="656204"/>
                </a:lnTo>
                <a:lnTo>
                  <a:pt x="19688" y="700229"/>
                </a:lnTo>
                <a:lnTo>
                  <a:pt x="11169" y="745075"/>
                </a:lnTo>
                <a:lnTo>
                  <a:pt x="5006" y="790682"/>
                </a:lnTo>
                <a:lnTo>
                  <a:pt x="1261" y="836988"/>
                </a:lnTo>
                <a:lnTo>
                  <a:pt x="0" y="883932"/>
                </a:lnTo>
                <a:lnTo>
                  <a:pt x="1261" y="930875"/>
                </a:lnTo>
                <a:lnTo>
                  <a:pt x="5006" y="977180"/>
                </a:lnTo>
                <a:lnTo>
                  <a:pt x="11169" y="1022786"/>
                </a:lnTo>
                <a:lnTo>
                  <a:pt x="19688" y="1067631"/>
                </a:lnTo>
                <a:lnTo>
                  <a:pt x="30501" y="1111655"/>
                </a:lnTo>
                <a:lnTo>
                  <a:pt x="43544" y="1154797"/>
                </a:lnTo>
                <a:lnTo>
                  <a:pt x="58754" y="1196996"/>
                </a:lnTo>
                <a:lnTo>
                  <a:pt x="76069" y="1238189"/>
                </a:lnTo>
                <a:lnTo>
                  <a:pt x="95426" y="1278317"/>
                </a:lnTo>
                <a:lnTo>
                  <a:pt x="116761" y="1317318"/>
                </a:lnTo>
                <a:lnTo>
                  <a:pt x="140012" y="1355132"/>
                </a:lnTo>
                <a:lnTo>
                  <a:pt x="165116" y="1391696"/>
                </a:lnTo>
                <a:lnTo>
                  <a:pt x="192009" y="1426950"/>
                </a:lnTo>
                <a:lnTo>
                  <a:pt x="220630" y="1460833"/>
                </a:lnTo>
                <a:lnTo>
                  <a:pt x="250915" y="1493284"/>
                </a:lnTo>
                <a:lnTo>
                  <a:pt x="282801" y="1524241"/>
                </a:lnTo>
                <a:lnTo>
                  <a:pt x="316225" y="1553644"/>
                </a:lnTo>
                <a:lnTo>
                  <a:pt x="351124" y="1581432"/>
                </a:lnTo>
                <a:lnTo>
                  <a:pt x="387436" y="1607542"/>
                </a:lnTo>
                <a:lnTo>
                  <a:pt x="425097" y="1631915"/>
                </a:lnTo>
                <a:lnTo>
                  <a:pt x="464045" y="1654489"/>
                </a:lnTo>
                <a:lnTo>
                  <a:pt x="504216" y="1675204"/>
                </a:lnTo>
                <a:lnTo>
                  <a:pt x="545548" y="1693997"/>
                </a:lnTo>
                <a:lnTo>
                  <a:pt x="587977" y="1710808"/>
                </a:lnTo>
                <a:lnTo>
                  <a:pt x="631442" y="1725575"/>
                </a:lnTo>
                <a:lnTo>
                  <a:pt x="675878" y="1738239"/>
                </a:lnTo>
                <a:lnTo>
                  <a:pt x="721224" y="1748737"/>
                </a:lnTo>
                <a:lnTo>
                  <a:pt x="767415" y="1757008"/>
                </a:lnTo>
                <a:lnTo>
                  <a:pt x="814390" y="1762992"/>
                </a:lnTo>
                <a:lnTo>
                  <a:pt x="862085" y="1766627"/>
                </a:lnTo>
                <a:lnTo>
                  <a:pt x="910437" y="1767852"/>
                </a:lnTo>
                <a:close/>
              </a:path>
            </a:pathLst>
          </a:custGeom>
          <a:ln w="79248">
            <a:solidFill>
              <a:srgbClr val="EA7125"/>
            </a:solidFill>
          </a:ln>
        </p:spPr>
        <p:txBody>
          <a:bodyPr wrap="square" lIns="0" tIns="0" rIns="0" bIns="0" rtlCol="0"/>
          <a:lstStyle/>
          <a:p>
            <a:endParaRPr dirty="0"/>
          </a:p>
        </p:txBody>
      </p:sp>
      <p:sp>
        <p:nvSpPr>
          <p:cNvPr id="31" name="object 10"/>
          <p:cNvSpPr/>
          <p:nvPr/>
        </p:nvSpPr>
        <p:spPr>
          <a:xfrm>
            <a:off x="7555376" y="543671"/>
            <a:ext cx="1820875" cy="1748758"/>
          </a:xfrm>
          <a:prstGeom prst="rect">
            <a:avLst/>
          </a:prstGeom>
          <a:blipFill>
            <a:blip r:embed="rId7" cstate="print"/>
            <a:stretch>
              <a:fillRect/>
            </a:stretch>
          </a:blipFill>
          <a:ln>
            <a:noFill/>
          </a:ln>
        </p:spPr>
        <p:txBody>
          <a:bodyPr wrap="square" lIns="0" tIns="0" rIns="0" bIns="0" rtlCol="0"/>
          <a:lstStyle/>
          <a:p>
            <a:endParaRPr dirty="0"/>
          </a:p>
        </p:txBody>
      </p:sp>
      <p:sp>
        <p:nvSpPr>
          <p:cNvPr id="32" name="object 11"/>
          <p:cNvSpPr/>
          <p:nvPr/>
        </p:nvSpPr>
        <p:spPr>
          <a:xfrm>
            <a:off x="7584047" y="543671"/>
            <a:ext cx="1821180" cy="1768475"/>
          </a:xfrm>
          <a:custGeom>
            <a:avLst/>
            <a:gdLst/>
            <a:ahLst/>
            <a:cxnLst/>
            <a:rect l="l" t="t" r="r" b="b"/>
            <a:pathLst>
              <a:path w="1821179" h="1768475">
                <a:moveTo>
                  <a:pt x="910437" y="1767852"/>
                </a:moveTo>
                <a:lnTo>
                  <a:pt x="958789" y="1766627"/>
                </a:lnTo>
                <a:lnTo>
                  <a:pt x="1006484" y="1762992"/>
                </a:lnTo>
                <a:lnTo>
                  <a:pt x="1053459" y="1757008"/>
                </a:lnTo>
                <a:lnTo>
                  <a:pt x="1099650" y="1748737"/>
                </a:lnTo>
                <a:lnTo>
                  <a:pt x="1144996" y="1738239"/>
                </a:lnTo>
                <a:lnTo>
                  <a:pt x="1189432" y="1725575"/>
                </a:lnTo>
                <a:lnTo>
                  <a:pt x="1232897" y="1710808"/>
                </a:lnTo>
                <a:lnTo>
                  <a:pt x="1275326" y="1693997"/>
                </a:lnTo>
                <a:lnTo>
                  <a:pt x="1316658" y="1675204"/>
                </a:lnTo>
                <a:lnTo>
                  <a:pt x="1356830" y="1654489"/>
                </a:lnTo>
                <a:lnTo>
                  <a:pt x="1395777" y="1631915"/>
                </a:lnTo>
                <a:lnTo>
                  <a:pt x="1433439" y="1607542"/>
                </a:lnTo>
                <a:lnTo>
                  <a:pt x="1469750" y="1581432"/>
                </a:lnTo>
                <a:lnTo>
                  <a:pt x="1504650" y="1553644"/>
                </a:lnTo>
                <a:lnTo>
                  <a:pt x="1538074" y="1524241"/>
                </a:lnTo>
                <a:lnTo>
                  <a:pt x="1569960" y="1493284"/>
                </a:lnTo>
                <a:lnTo>
                  <a:pt x="1600244" y="1460833"/>
                </a:lnTo>
                <a:lnTo>
                  <a:pt x="1628865" y="1426950"/>
                </a:lnTo>
                <a:lnTo>
                  <a:pt x="1655759" y="1391696"/>
                </a:lnTo>
                <a:lnTo>
                  <a:pt x="1680862" y="1355132"/>
                </a:lnTo>
                <a:lnTo>
                  <a:pt x="1704113" y="1317318"/>
                </a:lnTo>
                <a:lnTo>
                  <a:pt x="1725449" y="1278317"/>
                </a:lnTo>
                <a:lnTo>
                  <a:pt x="1744805" y="1238189"/>
                </a:lnTo>
                <a:lnTo>
                  <a:pt x="1762120" y="1196996"/>
                </a:lnTo>
                <a:lnTo>
                  <a:pt x="1777330" y="1154797"/>
                </a:lnTo>
                <a:lnTo>
                  <a:pt x="1790373" y="1111655"/>
                </a:lnTo>
                <a:lnTo>
                  <a:pt x="1801186" y="1067631"/>
                </a:lnTo>
                <a:lnTo>
                  <a:pt x="1809705" y="1022786"/>
                </a:lnTo>
                <a:lnTo>
                  <a:pt x="1815869" y="977180"/>
                </a:lnTo>
                <a:lnTo>
                  <a:pt x="1819613" y="930875"/>
                </a:lnTo>
                <a:lnTo>
                  <a:pt x="1820875" y="883932"/>
                </a:lnTo>
                <a:lnTo>
                  <a:pt x="1819613" y="836988"/>
                </a:lnTo>
                <a:lnTo>
                  <a:pt x="1815869" y="790682"/>
                </a:lnTo>
                <a:lnTo>
                  <a:pt x="1809705" y="745075"/>
                </a:lnTo>
                <a:lnTo>
                  <a:pt x="1801186" y="700229"/>
                </a:lnTo>
                <a:lnTo>
                  <a:pt x="1790373" y="656204"/>
                </a:lnTo>
                <a:lnTo>
                  <a:pt x="1777330" y="613061"/>
                </a:lnTo>
                <a:lnTo>
                  <a:pt x="1762120" y="570862"/>
                </a:lnTo>
                <a:lnTo>
                  <a:pt x="1744805" y="529668"/>
                </a:lnTo>
                <a:lnTo>
                  <a:pt x="1725449" y="489539"/>
                </a:lnTo>
                <a:lnTo>
                  <a:pt x="1704113" y="450537"/>
                </a:lnTo>
                <a:lnTo>
                  <a:pt x="1680862" y="412723"/>
                </a:lnTo>
                <a:lnTo>
                  <a:pt x="1655759" y="376159"/>
                </a:lnTo>
                <a:lnTo>
                  <a:pt x="1628865" y="340904"/>
                </a:lnTo>
                <a:lnTo>
                  <a:pt x="1600244" y="307021"/>
                </a:lnTo>
                <a:lnTo>
                  <a:pt x="1569960" y="274569"/>
                </a:lnTo>
                <a:lnTo>
                  <a:pt x="1538074" y="243612"/>
                </a:lnTo>
                <a:lnTo>
                  <a:pt x="1504650" y="214209"/>
                </a:lnTo>
                <a:lnTo>
                  <a:pt x="1469750" y="186421"/>
                </a:lnTo>
                <a:lnTo>
                  <a:pt x="1433439" y="160310"/>
                </a:lnTo>
                <a:lnTo>
                  <a:pt x="1395777" y="135937"/>
                </a:lnTo>
                <a:lnTo>
                  <a:pt x="1356830" y="113363"/>
                </a:lnTo>
                <a:lnTo>
                  <a:pt x="1316658" y="92648"/>
                </a:lnTo>
                <a:lnTo>
                  <a:pt x="1275326" y="73855"/>
                </a:lnTo>
                <a:lnTo>
                  <a:pt x="1232897" y="57044"/>
                </a:lnTo>
                <a:lnTo>
                  <a:pt x="1189432" y="42277"/>
                </a:lnTo>
                <a:lnTo>
                  <a:pt x="1144996" y="29613"/>
                </a:lnTo>
                <a:lnTo>
                  <a:pt x="1099650" y="19115"/>
                </a:lnTo>
                <a:lnTo>
                  <a:pt x="1053459" y="10844"/>
                </a:lnTo>
                <a:lnTo>
                  <a:pt x="1006484" y="4860"/>
                </a:lnTo>
                <a:lnTo>
                  <a:pt x="958789" y="1225"/>
                </a:lnTo>
                <a:lnTo>
                  <a:pt x="910437" y="0"/>
                </a:lnTo>
                <a:lnTo>
                  <a:pt x="862085" y="1225"/>
                </a:lnTo>
                <a:lnTo>
                  <a:pt x="814390" y="4860"/>
                </a:lnTo>
                <a:lnTo>
                  <a:pt x="767415" y="10844"/>
                </a:lnTo>
                <a:lnTo>
                  <a:pt x="721224" y="19115"/>
                </a:lnTo>
                <a:lnTo>
                  <a:pt x="675878" y="29613"/>
                </a:lnTo>
                <a:lnTo>
                  <a:pt x="631442" y="42277"/>
                </a:lnTo>
                <a:lnTo>
                  <a:pt x="587977" y="57044"/>
                </a:lnTo>
                <a:lnTo>
                  <a:pt x="545548" y="73855"/>
                </a:lnTo>
                <a:lnTo>
                  <a:pt x="504216" y="92648"/>
                </a:lnTo>
                <a:lnTo>
                  <a:pt x="464045" y="113363"/>
                </a:lnTo>
                <a:lnTo>
                  <a:pt x="425097" y="135937"/>
                </a:lnTo>
                <a:lnTo>
                  <a:pt x="387436" y="160310"/>
                </a:lnTo>
                <a:lnTo>
                  <a:pt x="351124" y="186421"/>
                </a:lnTo>
                <a:lnTo>
                  <a:pt x="316225" y="214209"/>
                </a:lnTo>
                <a:lnTo>
                  <a:pt x="282801" y="243612"/>
                </a:lnTo>
                <a:lnTo>
                  <a:pt x="250915" y="274569"/>
                </a:lnTo>
                <a:lnTo>
                  <a:pt x="220630" y="307021"/>
                </a:lnTo>
                <a:lnTo>
                  <a:pt x="192009" y="340904"/>
                </a:lnTo>
                <a:lnTo>
                  <a:pt x="165116" y="376159"/>
                </a:lnTo>
                <a:lnTo>
                  <a:pt x="140012" y="412723"/>
                </a:lnTo>
                <a:lnTo>
                  <a:pt x="116761" y="450537"/>
                </a:lnTo>
                <a:lnTo>
                  <a:pt x="95426" y="489539"/>
                </a:lnTo>
                <a:lnTo>
                  <a:pt x="76069" y="529668"/>
                </a:lnTo>
                <a:lnTo>
                  <a:pt x="58754" y="570862"/>
                </a:lnTo>
                <a:lnTo>
                  <a:pt x="43544" y="613061"/>
                </a:lnTo>
                <a:lnTo>
                  <a:pt x="30501" y="656204"/>
                </a:lnTo>
                <a:lnTo>
                  <a:pt x="19688" y="700229"/>
                </a:lnTo>
                <a:lnTo>
                  <a:pt x="11169" y="745075"/>
                </a:lnTo>
                <a:lnTo>
                  <a:pt x="5006" y="790682"/>
                </a:lnTo>
                <a:lnTo>
                  <a:pt x="1261" y="836988"/>
                </a:lnTo>
                <a:lnTo>
                  <a:pt x="0" y="883932"/>
                </a:lnTo>
                <a:lnTo>
                  <a:pt x="1261" y="930875"/>
                </a:lnTo>
                <a:lnTo>
                  <a:pt x="5006" y="977180"/>
                </a:lnTo>
                <a:lnTo>
                  <a:pt x="11169" y="1022786"/>
                </a:lnTo>
                <a:lnTo>
                  <a:pt x="19688" y="1067631"/>
                </a:lnTo>
                <a:lnTo>
                  <a:pt x="30501" y="1111655"/>
                </a:lnTo>
                <a:lnTo>
                  <a:pt x="43544" y="1154797"/>
                </a:lnTo>
                <a:lnTo>
                  <a:pt x="58754" y="1196996"/>
                </a:lnTo>
                <a:lnTo>
                  <a:pt x="76069" y="1238189"/>
                </a:lnTo>
                <a:lnTo>
                  <a:pt x="95426" y="1278317"/>
                </a:lnTo>
                <a:lnTo>
                  <a:pt x="116761" y="1317318"/>
                </a:lnTo>
                <a:lnTo>
                  <a:pt x="140012" y="1355132"/>
                </a:lnTo>
                <a:lnTo>
                  <a:pt x="165116" y="1391696"/>
                </a:lnTo>
                <a:lnTo>
                  <a:pt x="192009" y="1426950"/>
                </a:lnTo>
                <a:lnTo>
                  <a:pt x="220630" y="1460833"/>
                </a:lnTo>
                <a:lnTo>
                  <a:pt x="250915" y="1493284"/>
                </a:lnTo>
                <a:lnTo>
                  <a:pt x="282801" y="1524241"/>
                </a:lnTo>
                <a:lnTo>
                  <a:pt x="316225" y="1553644"/>
                </a:lnTo>
                <a:lnTo>
                  <a:pt x="351124" y="1581432"/>
                </a:lnTo>
                <a:lnTo>
                  <a:pt x="387436" y="1607542"/>
                </a:lnTo>
                <a:lnTo>
                  <a:pt x="425097" y="1631915"/>
                </a:lnTo>
                <a:lnTo>
                  <a:pt x="464045" y="1654489"/>
                </a:lnTo>
                <a:lnTo>
                  <a:pt x="504216" y="1675204"/>
                </a:lnTo>
                <a:lnTo>
                  <a:pt x="545548" y="1693997"/>
                </a:lnTo>
                <a:lnTo>
                  <a:pt x="587977" y="1710808"/>
                </a:lnTo>
                <a:lnTo>
                  <a:pt x="631442" y="1725575"/>
                </a:lnTo>
                <a:lnTo>
                  <a:pt x="675878" y="1738239"/>
                </a:lnTo>
                <a:lnTo>
                  <a:pt x="721224" y="1748737"/>
                </a:lnTo>
                <a:lnTo>
                  <a:pt x="767415" y="1757008"/>
                </a:lnTo>
                <a:lnTo>
                  <a:pt x="814390" y="1762992"/>
                </a:lnTo>
                <a:lnTo>
                  <a:pt x="862085" y="1766627"/>
                </a:lnTo>
                <a:lnTo>
                  <a:pt x="910437" y="1767852"/>
                </a:lnTo>
                <a:close/>
              </a:path>
            </a:pathLst>
          </a:custGeom>
          <a:noFill/>
          <a:ln w="79247">
            <a:solidFill>
              <a:srgbClr val="EA7125"/>
            </a:solidFill>
          </a:ln>
        </p:spPr>
        <p:txBody>
          <a:bodyPr wrap="square" lIns="0" tIns="0" rIns="0" bIns="0" rtlCol="0"/>
          <a:lstStyle/>
          <a:p>
            <a:endParaRPr dirty="0"/>
          </a:p>
        </p:txBody>
      </p:sp>
      <p:sp>
        <p:nvSpPr>
          <p:cNvPr id="39" name="object 18"/>
          <p:cNvSpPr txBox="1"/>
          <p:nvPr/>
        </p:nvSpPr>
        <p:spPr>
          <a:xfrm>
            <a:off x="575754" y="2588385"/>
            <a:ext cx="4529646"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venir-Heavy"/>
                <a:cs typeface="Avenir-Heavy"/>
              </a:rPr>
              <a:t>Requirements </a:t>
            </a:r>
            <a:r>
              <a:rPr sz="2400" dirty="0">
                <a:solidFill>
                  <a:srgbClr val="FFFFFF"/>
                </a:solidFill>
                <a:latin typeface="Avenir-Heavy"/>
                <a:cs typeface="Avenir-Heavy"/>
              </a:rPr>
              <a:t>for</a:t>
            </a:r>
            <a:r>
              <a:rPr sz="2400" spc="-75" dirty="0">
                <a:solidFill>
                  <a:srgbClr val="FFFFFF"/>
                </a:solidFill>
                <a:latin typeface="Avenir-Heavy"/>
                <a:cs typeface="Avenir-Heavy"/>
              </a:rPr>
              <a:t> </a:t>
            </a:r>
            <a:r>
              <a:rPr lang="en-US" sz="2400" dirty="0">
                <a:solidFill>
                  <a:srgbClr val="FFFFFF"/>
                </a:solidFill>
                <a:latin typeface="Avenir-Heavy"/>
                <a:cs typeface="Avenir-Heavy"/>
              </a:rPr>
              <a:t>A</a:t>
            </a:r>
            <a:r>
              <a:rPr sz="2400" dirty="0">
                <a:solidFill>
                  <a:srgbClr val="FFFFFF"/>
                </a:solidFill>
                <a:latin typeface="Avenir-Heavy"/>
                <a:cs typeface="Avenir-Heavy"/>
              </a:rPr>
              <a:t>dmission:</a:t>
            </a:r>
            <a:endParaRPr sz="2400" dirty="0">
              <a:latin typeface="Avenir-Heavy"/>
              <a:cs typeface="Avenir-Heavy"/>
            </a:endParaRPr>
          </a:p>
        </p:txBody>
      </p:sp>
      <p:sp>
        <p:nvSpPr>
          <p:cNvPr id="40" name="object 19"/>
          <p:cNvSpPr/>
          <p:nvPr/>
        </p:nvSpPr>
        <p:spPr>
          <a:xfrm>
            <a:off x="588455" y="2980066"/>
            <a:ext cx="1259205" cy="151130"/>
          </a:xfrm>
          <a:custGeom>
            <a:avLst/>
            <a:gdLst/>
            <a:ahLst/>
            <a:cxnLst/>
            <a:rect l="l" t="t" r="r" b="b"/>
            <a:pathLst>
              <a:path w="1259205" h="151130">
                <a:moveTo>
                  <a:pt x="677951" y="82003"/>
                </a:moveTo>
                <a:lnTo>
                  <a:pt x="576160" y="82003"/>
                </a:lnTo>
                <a:lnTo>
                  <a:pt x="629310" y="151066"/>
                </a:lnTo>
                <a:lnTo>
                  <a:pt x="677951" y="82003"/>
                </a:lnTo>
                <a:close/>
              </a:path>
              <a:path w="1259205" h="151130">
                <a:moveTo>
                  <a:pt x="1258633" y="0"/>
                </a:moveTo>
                <a:lnTo>
                  <a:pt x="0" y="0"/>
                </a:lnTo>
                <a:lnTo>
                  <a:pt x="0" y="82003"/>
                </a:lnTo>
                <a:lnTo>
                  <a:pt x="1258633" y="82003"/>
                </a:lnTo>
                <a:lnTo>
                  <a:pt x="1258633" y="0"/>
                </a:lnTo>
                <a:close/>
              </a:path>
            </a:pathLst>
          </a:custGeom>
          <a:solidFill>
            <a:srgbClr val="EA7125"/>
          </a:solidFill>
        </p:spPr>
        <p:txBody>
          <a:bodyPr wrap="square" lIns="0" tIns="0" rIns="0" bIns="0" rtlCol="0"/>
          <a:lstStyle/>
          <a:p>
            <a:endParaRPr dirty="0"/>
          </a:p>
        </p:txBody>
      </p:sp>
      <p:sp>
        <p:nvSpPr>
          <p:cNvPr id="41" name="object 20"/>
          <p:cNvSpPr/>
          <p:nvPr/>
        </p:nvSpPr>
        <p:spPr>
          <a:xfrm>
            <a:off x="1900175" y="2980066"/>
            <a:ext cx="1259205" cy="151130"/>
          </a:xfrm>
          <a:custGeom>
            <a:avLst/>
            <a:gdLst/>
            <a:ahLst/>
            <a:cxnLst/>
            <a:rect l="l" t="t" r="r" b="b"/>
            <a:pathLst>
              <a:path w="1259205" h="151130">
                <a:moveTo>
                  <a:pt x="697318" y="82003"/>
                </a:moveTo>
                <a:lnTo>
                  <a:pt x="595820" y="82003"/>
                </a:lnTo>
                <a:lnTo>
                  <a:pt x="648792" y="151066"/>
                </a:lnTo>
                <a:lnTo>
                  <a:pt x="697318" y="82003"/>
                </a:lnTo>
                <a:close/>
              </a:path>
              <a:path w="1259205" h="151130">
                <a:moveTo>
                  <a:pt x="1258633" y="0"/>
                </a:moveTo>
                <a:lnTo>
                  <a:pt x="0" y="0"/>
                </a:lnTo>
                <a:lnTo>
                  <a:pt x="0" y="82003"/>
                </a:lnTo>
                <a:lnTo>
                  <a:pt x="1258633" y="82003"/>
                </a:lnTo>
                <a:lnTo>
                  <a:pt x="1258633" y="0"/>
                </a:lnTo>
                <a:close/>
              </a:path>
            </a:pathLst>
          </a:custGeom>
          <a:solidFill>
            <a:srgbClr val="FFFFFF"/>
          </a:solidFill>
        </p:spPr>
        <p:txBody>
          <a:bodyPr wrap="square" lIns="0" tIns="0" rIns="0" bIns="0" rtlCol="0"/>
          <a:lstStyle/>
          <a:p>
            <a:endParaRPr dirty="0"/>
          </a:p>
        </p:txBody>
      </p:sp>
      <p:sp>
        <p:nvSpPr>
          <p:cNvPr id="42" name="object 21"/>
          <p:cNvSpPr/>
          <p:nvPr/>
        </p:nvSpPr>
        <p:spPr>
          <a:xfrm>
            <a:off x="3209236" y="2980066"/>
            <a:ext cx="2615565" cy="151130"/>
          </a:xfrm>
          <a:custGeom>
            <a:avLst/>
            <a:gdLst/>
            <a:ahLst/>
            <a:cxnLst/>
            <a:rect l="l" t="t" r="r" b="b"/>
            <a:pathLst>
              <a:path w="2615565" h="151130">
                <a:moveTo>
                  <a:pt x="1356525" y="82003"/>
                </a:moveTo>
                <a:lnTo>
                  <a:pt x="1255026" y="82003"/>
                </a:lnTo>
                <a:lnTo>
                  <a:pt x="1307896" y="151066"/>
                </a:lnTo>
                <a:lnTo>
                  <a:pt x="1356525" y="82003"/>
                </a:lnTo>
                <a:close/>
              </a:path>
              <a:path w="2615565" h="151130">
                <a:moveTo>
                  <a:pt x="2615184" y="0"/>
                </a:moveTo>
                <a:lnTo>
                  <a:pt x="0" y="0"/>
                </a:lnTo>
                <a:lnTo>
                  <a:pt x="0" y="82003"/>
                </a:lnTo>
                <a:lnTo>
                  <a:pt x="2615184" y="82003"/>
                </a:lnTo>
                <a:lnTo>
                  <a:pt x="2615184" y="0"/>
                </a:lnTo>
                <a:close/>
              </a:path>
            </a:pathLst>
          </a:custGeom>
          <a:solidFill>
            <a:srgbClr val="EA7125"/>
          </a:solidFill>
        </p:spPr>
        <p:txBody>
          <a:bodyPr wrap="square" lIns="0" tIns="0" rIns="0" bIns="0" rtlCol="0"/>
          <a:lstStyle/>
          <a:p>
            <a:endParaRPr dirty="0"/>
          </a:p>
        </p:txBody>
      </p:sp>
      <p:sp>
        <p:nvSpPr>
          <p:cNvPr id="46" name="object 7"/>
          <p:cNvSpPr/>
          <p:nvPr/>
        </p:nvSpPr>
        <p:spPr>
          <a:xfrm>
            <a:off x="575756" y="3186497"/>
            <a:ext cx="1283902" cy="668105"/>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rgbClr val="EA7125"/>
          </a:solidFill>
        </p:spPr>
        <p:txBody>
          <a:bodyPr wrap="square" lIns="0" tIns="0" rIns="0" bIns="0" rtlCol="0"/>
          <a:lstStyle/>
          <a:p>
            <a:endParaRPr dirty="0"/>
          </a:p>
        </p:txBody>
      </p:sp>
      <p:sp>
        <p:nvSpPr>
          <p:cNvPr id="47" name="object 7"/>
          <p:cNvSpPr/>
          <p:nvPr/>
        </p:nvSpPr>
        <p:spPr>
          <a:xfrm>
            <a:off x="3207334" y="3185983"/>
            <a:ext cx="2615565" cy="668619"/>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rgbClr val="EA7125"/>
          </a:solidFill>
        </p:spPr>
        <p:txBody>
          <a:bodyPr wrap="square" lIns="0" tIns="0" rIns="0" bIns="0" rtlCol="0"/>
          <a:lstStyle/>
          <a:p>
            <a:endParaRPr dirty="0"/>
          </a:p>
        </p:txBody>
      </p:sp>
      <p:sp>
        <p:nvSpPr>
          <p:cNvPr id="48" name="object 13"/>
          <p:cNvSpPr txBox="1"/>
          <p:nvPr/>
        </p:nvSpPr>
        <p:spPr>
          <a:xfrm>
            <a:off x="3209159" y="3215335"/>
            <a:ext cx="2734441" cy="609911"/>
          </a:xfrm>
          <a:prstGeom prst="rect">
            <a:avLst/>
          </a:prstGeom>
        </p:spPr>
        <p:txBody>
          <a:bodyPr vert="horz" wrap="square" lIns="0" tIns="44450" rIns="0" bIns="0" rtlCol="0">
            <a:spAutoFit/>
          </a:bodyPr>
          <a:lstStyle/>
          <a:p>
            <a:pPr marL="387985" marR="319405" indent="-60960">
              <a:lnSpc>
                <a:spcPct val="101899"/>
              </a:lnSpc>
              <a:spcBef>
                <a:spcPts val="295"/>
              </a:spcBef>
            </a:pPr>
            <a:r>
              <a:rPr lang="en-US" spc="-5" dirty="0">
                <a:solidFill>
                  <a:srgbClr val="FFFFFF"/>
                </a:solidFill>
                <a:latin typeface="Avenir"/>
                <a:cs typeface="Avenir"/>
              </a:rPr>
              <a:t>*Official </a:t>
            </a:r>
            <a:r>
              <a:rPr lang="en-US" spc="-50" dirty="0">
                <a:solidFill>
                  <a:srgbClr val="FFFFFF"/>
                </a:solidFill>
                <a:latin typeface="Avenir"/>
                <a:cs typeface="Avenir"/>
              </a:rPr>
              <a:t>Test </a:t>
            </a:r>
            <a:r>
              <a:rPr lang="en-US" spc="-10" dirty="0">
                <a:solidFill>
                  <a:srgbClr val="FFFFFF"/>
                </a:solidFill>
                <a:latin typeface="Avenir"/>
                <a:cs typeface="Avenir"/>
              </a:rPr>
              <a:t>Scores  </a:t>
            </a:r>
            <a:r>
              <a:rPr lang="en-US" spc="-75" dirty="0">
                <a:solidFill>
                  <a:srgbClr val="FFFFFF"/>
                </a:solidFill>
                <a:latin typeface="Avenir"/>
                <a:cs typeface="Avenir"/>
              </a:rPr>
              <a:t>(SAT </a:t>
            </a:r>
            <a:r>
              <a:rPr lang="en-US" dirty="0">
                <a:solidFill>
                  <a:srgbClr val="FFFFFF"/>
                </a:solidFill>
                <a:latin typeface="Avenir"/>
                <a:cs typeface="Avenir"/>
              </a:rPr>
              <a:t>and/or</a:t>
            </a:r>
            <a:r>
              <a:rPr lang="en-US" spc="-20" dirty="0">
                <a:solidFill>
                  <a:srgbClr val="FFFFFF"/>
                </a:solidFill>
                <a:latin typeface="Avenir"/>
                <a:cs typeface="Avenir"/>
              </a:rPr>
              <a:t> </a:t>
            </a:r>
            <a:r>
              <a:rPr lang="en-US" dirty="0">
                <a:solidFill>
                  <a:srgbClr val="FFFFFF"/>
                </a:solidFill>
                <a:latin typeface="Avenir"/>
                <a:cs typeface="Avenir"/>
              </a:rPr>
              <a:t>ACT)</a:t>
            </a:r>
            <a:endParaRPr lang="en-US" dirty="0">
              <a:latin typeface="Avenir"/>
              <a:cs typeface="Avenir"/>
            </a:endParaRPr>
          </a:p>
        </p:txBody>
      </p:sp>
      <p:sp>
        <p:nvSpPr>
          <p:cNvPr id="49" name="TextBox 48"/>
          <p:cNvSpPr txBox="1"/>
          <p:nvPr/>
        </p:nvSpPr>
        <p:spPr>
          <a:xfrm>
            <a:off x="560451" y="3214869"/>
            <a:ext cx="1334791" cy="646331"/>
          </a:xfrm>
          <a:prstGeom prst="rect">
            <a:avLst/>
          </a:prstGeom>
          <a:noFill/>
        </p:spPr>
        <p:txBody>
          <a:bodyPr wrap="square" rtlCol="0">
            <a:spAutoFit/>
          </a:bodyPr>
          <a:lstStyle/>
          <a:p>
            <a:pPr algn="ctr"/>
            <a:r>
              <a:rPr lang="en-US" spc="-10" dirty="0">
                <a:solidFill>
                  <a:srgbClr val="FFFFFF"/>
                </a:solidFill>
                <a:latin typeface="Avenir"/>
                <a:cs typeface="Avenir"/>
              </a:rPr>
              <a:t>Free</a:t>
            </a:r>
          </a:p>
          <a:p>
            <a:pPr algn="ctr"/>
            <a:r>
              <a:rPr lang="en-US" dirty="0">
                <a:solidFill>
                  <a:srgbClr val="FFFFFF"/>
                </a:solidFill>
                <a:latin typeface="Avenir"/>
                <a:cs typeface="Avenir"/>
              </a:rPr>
              <a:t>Application</a:t>
            </a:r>
            <a:endParaRPr lang="en-US" dirty="0">
              <a:latin typeface="Avenir"/>
              <a:cs typeface="Avenir"/>
            </a:endParaRPr>
          </a:p>
        </p:txBody>
      </p:sp>
      <p:sp>
        <p:nvSpPr>
          <p:cNvPr id="50" name="object 7"/>
          <p:cNvSpPr/>
          <p:nvPr/>
        </p:nvSpPr>
        <p:spPr>
          <a:xfrm>
            <a:off x="1900175" y="3192677"/>
            <a:ext cx="1259205" cy="668105"/>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chemeClr val="bg1"/>
          </a:solidFill>
        </p:spPr>
        <p:txBody>
          <a:bodyPr wrap="square" lIns="0" tIns="0" rIns="0" bIns="0" rtlCol="0"/>
          <a:lstStyle/>
          <a:p>
            <a:endParaRPr sz="1200" dirty="0">
              <a:solidFill>
                <a:schemeClr val="bg1"/>
              </a:solidFill>
            </a:endParaRPr>
          </a:p>
        </p:txBody>
      </p:sp>
      <p:sp>
        <p:nvSpPr>
          <p:cNvPr id="51" name="TextBox 50"/>
          <p:cNvSpPr txBox="1"/>
          <p:nvPr/>
        </p:nvSpPr>
        <p:spPr>
          <a:xfrm>
            <a:off x="1936844" y="3219260"/>
            <a:ext cx="1222536" cy="646331"/>
          </a:xfrm>
          <a:prstGeom prst="rect">
            <a:avLst/>
          </a:prstGeom>
          <a:noFill/>
        </p:spPr>
        <p:txBody>
          <a:bodyPr wrap="square" rtlCol="0">
            <a:spAutoFit/>
          </a:bodyPr>
          <a:lstStyle/>
          <a:p>
            <a:pPr algn="ctr"/>
            <a:r>
              <a:rPr lang="en-US" spc="-5" dirty="0">
                <a:solidFill>
                  <a:srgbClr val="231F20"/>
                </a:solidFill>
                <a:latin typeface="Avenir"/>
                <a:cs typeface="Avenir"/>
              </a:rPr>
              <a:t>Official</a:t>
            </a:r>
          </a:p>
          <a:p>
            <a:pPr algn="ctr"/>
            <a:r>
              <a:rPr lang="en-US" spc="-170" dirty="0">
                <a:solidFill>
                  <a:srgbClr val="231F20"/>
                </a:solidFill>
                <a:latin typeface="Avenir"/>
                <a:cs typeface="Avenir"/>
              </a:rPr>
              <a:t>T</a:t>
            </a:r>
            <a:r>
              <a:rPr lang="en-US" dirty="0">
                <a:solidFill>
                  <a:srgbClr val="231F20"/>
                </a:solidFill>
                <a:latin typeface="Avenir"/>
                <a:cs typeface="Avenir"/>
              </a:rPr>
              <a:t>ranscript</a:t>
            </a:r>
            <a:endParaRPr lang="en-US" dirty="0">
              <a:latin typeface="Avenir"/>
              <a:cs typeface="Avenir"/>
            </a:endParaRPr>
          </a:p>
        </p:txBody>
      </p:sp>
      <p:sp>
        <p:nvSpPr>
          <p:cNvPr id="2" name="TextBox 1"/>
          <p:cNvSpPr txBox="1"/>
          <p:nvPr/>
        </p:nvSpPr>
        <p:spPr>
          <a:xfrm>
            <a:off x="2044789" y="4967585"/>
            <a:ext cx="7067740" cy="461665"/>
          </a:xfrm>
          <a:prstGeom prst="rect">
            <a:avLst/>
          </a:prstGeom>
          <a:noFill/>
        </p:spPr>
        <p:txBody>
          <a:bodyPr wrap="square" rtlCol="0">
            <a:spAutoFit/>
          </a:bodyPr>
          <a:lstStyle/>
          <a:p>
            <a:r>
              <a:rPr lang="en-US" sz="2400" dirty="0">
                <a:solidFill>
                  <a:schemeClr val="bg1"/>
                </a:solidFill>
                <a:latin typeface="Avenir"/>
              </a:rPr>
              <a:t>AP Score Reports | Community College Credits</a:t>
            </a:r>
          </a:p>
        </p:txBody>
      </p:sp>
      <p:sp>
        <p:nvSpPr>
          <p:cNvPr id="33" name="TextBox 32"/>
          <p:cNvSpPr txBox="1"/>
          <p:nvPr/>
        </p:nvSpPr>
        <p:spPr>
          <a:xfrm>
            <a:off x="590520" y="3992295"/>
            <a:ext cx="3309227" cy="646331"/>
          </a:xfrm>
          <a:prstGeom prst="rect">
            <a:avLst/>
          </a:prstGeom>
          <a:noFill/>
        </p:spPr>
        <p:txBody>
          <a:bodyPr wrap="square" rtlCol="0">
            <a:spAutoFit/>
          </a:bodyPr>
          <a:lstStyle/>
          <a:p>
            <a:r>
              <a:rPr lang="en-US" dirty="0">
                <a:solidFill>
                  <a:schemeClr val="bg1"/>
                </a:solidFill>
                <a:latin typeface="Avenir"/>
              </a:rPr>
              <a:t>*Test Optional for course placement only</a:t>
            </a:r>
          </a:p>
        </p:txBody>
      </p:sp>
    </p:spTree>
    <p:extLst>
      <p:ext uri="{BB962C8B-B14F-4D97-AF65-F5344CB8AC3E}">
        <p14:creationId xmlns:p14="http://schemas.microsoft.com/office/powerpoint/2010/main" val="119575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5060340" y="903884"/>
            <a:ext cx="4655159" cy="4411065"/>
          </a:xfrm>
          <a:prstGeom prst="rect">
            <a:avLst/>
          </a:prstGeom>
          <a:blipFill>
            <a:blip r:embed="rId2" cstate="print"/>
            <a:stretch>
              <a:fillRect/>
            </a:stretch>
          </a:blipFill>
        </p:spPr>
        <p:txBody>
          <a:bodyPr wrap="square" lIns="0" tIns="0" rIns="0" bIns="0" rtlCol="0"/>
          <a:lstStyle/>
          <a:p>
            <a:endParaRPr dirty="0"/>
          </a:p>
        </p:txBody>
      </p:sp>
      <p:sp>
        <p:nvSpPr>
          <p:cNvPr id="11" name="object 3"/>
          <p:cNvSpPr/>
          <p:nvPr/>
        </p:nvSpPr>
        <p:spPr>
          <a:xfrm>
            <a:off x="5060264" y="565150"/>
            <a:ext cx="674687" cy="663295"/>
          </a:xfrm>
          <a:prstGeom prst="rect">
            <a:avLst/>
          </a:prstGeom>
          <a:blipFill>
            <a:blip r:embed="rId3" cstate="print"/>
            <a:stretch>
              <a:fillRect/>
            </a:stretch>
          </a:blipFill>
        </p:spPr>
        <p:txBody>
          <a:bodyPr wrap="square" lIns="0" tIns="0" rIns="0" bIns="0" rtlCol="0"/>
          <a:lstStyle/>
          <a:p>
            <a:endParaRPr dirty="0"/>
          </a:p>
        </p:txBody>
      </p:sp>
      <p:sp>
        <p:nvSpPr>
          <p:cNvPr id="12" name="object 4"/>
          <p:cNvSpPr/>
          <p:nvPr/>
        </p:nvSpPr>
        <p:spPr>
          <a:xfrm>
            <a:off x="5060256" y="445880"/>
            <a:ext cx="182880" cy="782955"/>
          </a:xfrm>
          <a:custGeom>
            <a:avLst/>
            <a:gdLst/>
            <a:ahLst/>
            <a:cxnLst/>
            <a:rect l="l" t="t" r="r" b="b"/>
            <a:pathLst>
              <a:path w="182879" h="782955">
                <a:moveTo>
                  <a:pt x="0" y="0"/>
                </a:moveTo>
                <a:lnTo>
                  <a:pt x="0" y="782561"/>
                </a:lnTo>
                <a:lnTo>
                  <a:pt x="182321" y="576618"/>
                </a:lnTo>
                <a:lnTo>
                  <a:pt x="0" y="0"/>
                </a:lnTo>
                <a:close/>
              </a:path>
            </a:pathLst>
          </a:custGeom>
          <a:solidFill>
            <a:srgbClr val="F6862C"/>
          </a:solidFill>
        </p:spPr>
        <p:txBody>
          <a:bodyPr wrap="square" lIns="0" tIns="0" rIns="0" bIns="0" rtlCol="0"/>
          <a:lstStyle/>
          <a:p>
            <a:endParaRPr dirty="0"/>
          </a:p>
        </p:txBody>
      </p:sp>
      <p:sp>
        <p:nvSpPr>
          <p:cNvPr id="13" name="object 5"/>
          <p:cNvSpPr/>
          <p:nvPr/>
        </p:nvSpPr>
        <p:spPr>
          <a:xfrm>
            <a:off x="342900" y="349440"/>
            <a:ext cx="4911890" cy="663295"/>
          </a:xfrm>
          <a:prstGeom prst="rect">
            <a:avLst/>
          </a:prstGeom>
          <a:blipFill>
            <a:blip r:embed="rId4" cstate="print"/>
            <a:stretch>
              <a:fillRect/>
            </a:stretch>
          </a:blipFill>
        </p:spPr>
        <p:txBody>
          <a:bodyPr wrap="square" lIns="0" tIns="0" rIns="0" bIns="0" rtlCol="0"/>
          <a:lstStyle/>
          <a:p>
            <a:endParaRPr dirty="0"/>
          </a:p>
        </p:txBody>
      </p:sp>
      <p:sp>
        <p:nvSpPr>
          <p:cNvPr id="14" name="object 6"/>
          <p:cNvSpPr txBox="1">
            <a:spLocks noGrp="1"/>
          </p:cNvSpPr>
          <p:nvPr>
            <p:ph type="title"/>
          </p:nvPr>
        </p:nvSpPr>
        <p:spPr>
          <a:xfrm>
            <a:off x="1757375" y="508016"/>
            <a:ext cx="1900225" cy="382156"/>
          </a:xfrm>
          <a:prstGeom prst="rect">
            <a:avLst/>
          </a:prstGeom>
        </p:spPr>
        <p:txBody>
          <a:bodyPr vert="horz" wrap="square" lIns="0" tIns="12700" rIns="0" bIns="0" rtlCol="0">
            <a:spAutoFit/>
          </a:bodyPr>
          <a:lstStyle/>
          <a:p>
            <a:pPr marL="12700">
              <a:lnSpc>
                <a:spcPct val="100000"/>
              </a:lnSpc>
              <a:spcBef>
                <a:spcPts val="100"/>
              </a:spcBef>
            </a:pPr>
            <a:r>
              <a:rPr dirty="0"/>
              <a:t>Scholarships</a:t>
            </a:r>
          </a:p>
        </p:txBody>
      </p:sp>
      <p:sp>
        <p:nvSpPr>
          <p:cNvPr id="16" name="object 8"/>
          <p:cNvSpPr/>
          <p:nvPr/>
        </p:nvSpPr>
        <p:spPr>
          <a:xfrm>
            <a:off x="342900" y="3339858"/>
            <a:ext cx="4565040" cy="1975091"/>
          </a:xfrm>
          <a:prstGeom prst="rect">
            <a:avLst/>
          </a:prstGeom>
          <a:blipFill>
            <a:blip r:embed="rId5" cstate="print"/>
            <a:stretch>
              <a:fillRect/>
            </a:stretch>
          </a:blipFill>
        </p:spPr>
        <p:txBody>
          <a:bodyPr wrap="square" lIns="0" tIns="0" rIns="0" bIns="0" rtlCol="0"/>
          <a:lstStyle/>
          <a:p>
            <a:endParaRPr dirty="0"/>
          </a:p>
        </p:txBody>
      </p:sp>
      <p:sp>
        <p:nvSpPr>
          <p:cNvPr id="17" name="object 7"/>
          <p:cNvSpPr/>
          <p:nvPr/>
        </p:nvSpPr>
        <p:spPr>
          <a:xfrm>
            <a:off x="342901" y="1173848"/>
            <a:ext cx="4565040" cy="1975485"/>
          </a:xfrm>
          <a:custGeom>
            <a:avLst/>
            <a:gdLst/>
            <a:ahLst/>
            <a:cxnLst/>
            <a:rect l="l" t="t" r="r" b="b"/>
            <a:pathLst>
              <a:path w="7509509" h="780414">
                <a:moveTo>
                  <a:pt x="0" y="780008"/>
                </a:moveTo>
                <a:lnTo>
                  <a:pt x="7509205" y="780008"/>
                </a:lnTo>
                <a:lnTo>
                  <a:pt x="7509205" y="0"/>
                </a:lnTo>
                <a:lnTo>
                  <a:pt x="0" y="0"/>
                </a:lnTo>
                <a:lnTo>
                  <a:pt x="0" y="780008"/>
                </a:lnTo>
                <a:close/>
              </a:path>
            </a:pathLst>
          </a:custGeom>
          <a:solidFill>
            <a:srgbClr val="EA7125"/>
          </a:solidFill>
        </p:spPr>
        <p:txBody>
          <a:bodyPr wrap="square" lIns="0" tIns="0" rIns="0" bIns="0" rtlCol="0"/>
          <a:lstStyle/>
          <a:p>
            <a:endParaRPr dirty="0"/>
          </a:p>
        </p:txBody>
      </p:sp>
      <p:sp>
        <p:nvSpPr>
          <p:cNvPr id="18" name="TextBox 17"/>
          <p:cNvSpPr txBox="1"/>
          <p:nvPr/>
        </p:nvSpPr>
        <p:spPr>
          <a:xfrm>
            <a:off x="190502" y="1508978"/>
            <a:ext cx="4238789" cy="1600438"/>
          </a:xfrm>
          <a:prstGeom prst="rect">
            <a:avLst/>
          </a:prstGeom>
          <a:noFill/>
        </p:spPr>
        <p:txBody>
          <a:bodyPr wrap="none" rtlCol="0">
            <a:spAutoFit/>
          </a:bodyPr>
          <a:lstStyle/>
          <a:p>
            <a:pPr marL="356870" indent="-228600">
              <a:buChar char="•"/>
              <a:tabLst>
                <a:tab pos="357505" algn="l"/>
              </a:tabLst>
            </a:pPr>
            <a:r>
              <a:rPr lang="en-US" sz="2000" dirty="0">
                <a:solidFill>
                  <a:srgbClr val="FFFFFF"/>
                </a:solidFill>
                <a:latin typeface="Avenir"/>
                <a:cs typeface="Avenir"/>
              </a:rPr>
              <a:t>Merit-Based</a:t>
            </a:r>
            <a:r>
              <a:rPr lang="en-US" sz="2000" spc="-100" dirty="0">
                <a:solidFill>
                  <a:srgbClr val="FFFFFF"/>
                </a:solidFill>
                <a:latin typeface="Avenir"/>
                <a:cs typeface="Avenir"/>
              </a:rPr>
              <a:t> </a:t>
            </a:r>
            <a:r>
              <a:rPr lang="en-US" sz="2000" dirty="0">
                <a:solidFill>
                  <a:srgbClr val="FFFFFF"/>
                </a:solidFill>
                <a:latin typeface="Avenir"/>
                <a:cs typeface="Avenir"/>
              </a:rPr>
              <a:t>Scholarships</a:t>
            </a:r>
          </a:p>
          <a:p>
            <a:pPr marL="356870" indent="-228600">
              <a:buChar char="•"/>
              <a:tabLst>
                <a:tab pos="357505" algn="l"/>
              </a:tabLst>
            </a:pPr>
            <a:r>
              <a:rPr lang="en-US" sz="2000" dirty="0">
                <a:solidFill>
                  <a:srgbClr val="FFFFFF"/>
                </a:solidFill>
                <a:latin typeface="Avenir"/>
                <a:cs typeface="Avenir"/>
              </a:rPr>
              <a:t>Need-Based Scholarships</a:t>
            </a:r>
            <a:endParaRPr lang="en-US" sz="2000" dirty="0">
              <a:latin typeface="Avenir"/>
              <a:cs typeface="Avenir"/>
            </a:endParaRPr>
          </a:p>
          <a:p>
            <a:pPr marL="356870" indent="-228600">
              <a:buChar char="•"/>
              <a:tabLst>
                <a:tab pos="357505" algn="l"/>
              </a:tabLst>
            </a:pPr>
            <a:r>
              <a:rPr lang="en-US" sz="2000" dirty="0">
                <a:solidFill>
                  <a:srgbClr val="FFFFFF"/>
                </a:solidFill>
                <a:latin typeface="Avenir"/>
                <a:cs typeface="Avenir"/>
              </a:rPr>
              <a:t>Outside</a:t>
            </a:r>
            <a:r>
              <a:rPr lang="en-US" sz="2000" spc="-100" dirty="0">
                <a:solidFill>
                  <a:srgbClr val="FFFFFF"/>
                </a:solidFill>
                <a:latin typeface="Avenir"/>
                <a:cs typeface="Avenir"/>
              </a:rPr>
              <a:t> </a:t>
            </a:r>
            <a:r>
              <a:rPr lang="en-US" sz="2000" dirty="0">
                <a:solidFill>
                  <a:srgbClr val="FFFFFF"/>
                </a:solidFill>
                <a:latin typeface="Avenir"/>
                <a:cs typeface="Avenir"/>
              </a:rPr>
              <a:t>Scholarships Accepted</a:t>
            </a:r>
            <a:endParaRPr lang="en-US" sz="2000" dirty="0">
              <a:latin typeface="Avenir"/>
              <a:cs typeface="Avenir"/>
            </a:endParaRPr>
          </a:p>
          <a:p>
            <a:pPr marL="356870" indent="-228600">
              <a:buChar char="•"/>
              <a:tabLst>
                <a:tab pos="357505" algn="l"/>
              </a:tabLst>
            </a:pPr>
            <a:r>
              <a:rPr lang="en-US" sz="2000" dirty="0">
                <a:solidFill>
                  <a:srgbClr val="FFFFFF"/>
                </a:solidFill>
                <a:latin typeface="Avenir"/>
                <a:cs typeface="Avenir"/>
              </a:rPr>
              <a:t>Endowed Scholarships</a:t>
            </a:r>
            <a:r>
              <a:rPr lang="en-US" sz="2000" spc="-100" dirty="0">
                <a:solidFill>
                  <a:srgbClr val="FFFFFF"/>
                </a:solidFill>
                <a:latin typeface="Avenir"/>
                <a:cs typeface="Avenir"/>
              </a:rPr>
              <a:t> </a:t>
            </a:r>
            <a:r>
              <a:rPr lang="en-US" sz="2000" dirty="0">
                <a:solidFill>
                  <a:srgbClr val="FFFFFF"/>
                </a:solidFill>
                <a:latin typeface="Avenir"/>
                <a:cs typeface="Avenir"/>
              </a:rPr>
              <a:t>Available</a:t>
            </a:r>
            <a:endParaRPr lang="en-US" sz="2000" dirty="0">
              <a:latin typeface="Avenir"/>
              <a:cs typeface="Avenir"/>
            </a:endParaRPr>
          </a:p>
          <a:p>
            <a:endParaRPr lang="en-US" dirty="0"/>
          </a:p>
        </p:txBody>
      </p:sp>
    </p:spTree>
    <p:extLst>
      <p:ext uri="{BB962C8B-B14F-4D97-AF65-F5344CB8AC3E}">
        <p14:creationId xmlns:p14="http://schemas.microsoft.com/office/powerpoint/2010/main" val="173531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p:cNvSpPr/>
          <p:nvPr/>
        </p:nvSpPr>
        <p:spPr>
          <a:xfrm>
            <a:off x="6227117" y="344766"/>
            <a:ext cx="3582212" cy="2971800"/>
          </a:xfrm>
          <a:prstGeom prst="rect">
            <a:avLst/>
          </a:prstGeom>
          <a:blipFill>
            <a:blip r:embed="rId3" cstate="print"/>
            <a:stretch>
              <a:fillRect/>
            </a:stretch>
          </a:blipFill>
        </p:spPr>
        <p:txBody>
          <a:bodyPr wrap="square" lIns="0" tIns="0" rIns="0" bIns="0" rtlCol="0"/>
          <a:lstStyle/>
          <a:p>
            <a:endParaRPr dirty="0"/>
          </a:p>
        </p:txBody>
      </p:sp>
      <p:sp>
        <p:nvSpPr>
          <p:cNvPr id="12" name="object 5"/>
          <p:cNvSpPr txBox="1"/>
          <p:nvPr/>
        </p:nvSpPr>
        <p:spPr>
          <a:xfrm>
            <a:off x="1027532" y="1551209"/>
            <a:ext cx="4535068" cy="1331134"/>
          </a:xfrm>
          <a:prstGeom prst="rect">
            <a:avLst/>
          </a:prstGeom>
        </p:spPr>
        <p:txBody>
          <a:bodyPr vert="horz" wrap="square" lIns="0" tIns="12700" rIns="0" bIns="0" rtlCol="0">
            <a:spAutoFit/>
          </a:bodyPr>
          <a:lstStyle/>
          <a:p>
            <a:pPr marL="1034415" marR="5080" indent="-1022350" algn="ctr">
              <a:lnSpc>
                <a:spcPct val="100000"/>
              </a:lnSpc>
              <a:spcBef>
                <a:spcPts val="100"/>
              </a:spcBef>
            </a:pPr>
            <a:r>
              <a:rPr lang="en-US" sz="2800" dirty="0">
                <a:solidFill>
                  <a:srgbClr val="EA7125"/>
                </a:solidFill>
                <a:latin typeface="Avenir"/>
                <a:cs typeface="Avenir"/>
              </a:rPr>
              <a:t>910-814-5783</a:t>
            </a:r>
          </a:p>
          <a:p>
            <a:pPr marL="1034415" marR="5080" indent="-1022350" algn="ctr">
              <a:lnSpc>
                <a:spcPct val="100000"/>
              </a:lnSpc>
              <a:spcBef>
                <a:spcPts val="100"/>
              </a:spcBef>
            </a:pPr>
            <a:r>
              <a:rPr lang="en-US" sz="2800" dirty="0">
                <a:solidFill>
                  <a:srgbClr val="EA7125"/>
                </a:solidFill>
                <a:latin typeface="Avenir"/>
                <a:cs typeface="Avenir"/>
              </a:rPr>
              <a:t>cdstafford@campbell.edu</a:t>
            </a:r>
          </a:p>
          <a:p>
            <a:pPr marL="1034415" marR="5080" indent="-1022350" algn="ctr">
              <a:lnSpc>
                <a:spcPct val="100000"/>
              </a:lnSpc>
              <a:spcBef>
                <a:spcPts val="100"/>
              </a:spcBef>
            </a:pPr>
            <a:r>
              <a:rPr lang="en-US" sz="2800" dirty="0">
                <a:solidFill>
                  <a:srgbClr val="EA7125"/>
                </a:solidFill>
                <a:latin typeface="Avenir"/>
                <a:cs typeface="Avenir"/>
              </a:rPr>
              <a:t>admissions@campbell.edu</a:t>
            </a:r>
            <a:endParaRPr sz="2800" dirty="0">
              <a:solidFill>
                <a:srgbClr val="EA7125"/>
              </a:solidFill>
              <a:latin typeface="Avenir"/>
              <a:cs typeface="Avenir"/>
            </a:endParaRPr>
          </a:p>
        </p:txBody>
      </p:sp>
      <p:sp>
        <p:nvSpPr>
          <p:cNvPr id="15" name="bk object 16"/>
          <p:cNvSpPr/>
          <p:nvPr/>
        </p:nvSpPr>
        <p:spPr>
          <a:xfrm>
            <a:off x="345808" y="344766"/>
            <a:ext cx="5635078" cy="622198"/>
          </a:xfrm>
          <a:prstGeom prst="rect">
            <a:avLst/>
          </a:prstGeom>
          <a:blipFill>
            <a:blip r:embed="rId4" cstate="print"/>
            <a:stretch>
              <a:fillRect/>
            </a:stretch>
          </a:blipFill>
        </p:spPr>
        <p:txBody>
          <a:bodyPr wrap="square" lIns="0" tIns="0" rIns="0" bIns="0" rtlCol="0"/>
          <a:lstStyle/>
          <a:p>
            <a:endParaRPr dirty="0"/>
          </a:p>
        </p:txBody>
      </p:sp>
      <p:sp>
        <p:nvSpPr>
          <p:cNvPr id="16" name="object 2"/>
          <p:cNvSpPr txBox="1"/>
          <p:nvPr/>
        </p:nvSpPr>
        <p:spPr>
          <a:xfrm>
            <a:off x="2310545" y="418620"/>
            <a:ext cx="1969041" cy="474489"/>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Avenir"/>
                <a:cs typeface="Avenir"/>
              </a:rPr>
              <a:t>Questions?</a:t>
            </a:r>
            <a:endParaRPr sz="3000" dirty="0">
              <a:latin typeface="Avenir"/>
              <a:cs typeface="Avenir"/>
            </a:endParaRPr>
          </a:p>
        </p:txBody>
      </p:sp>
      <p:sp>
        <p:nvSpPr>
          <p:cNvPr id="2" name="TextBox 1"/>
          <p:cNvSpPr txBox="1"/>
          <p:nvPr/>
        </p:nvSpPr>
        <p:spPr>
          <a:xfrm>
            <a:off x="753006" y="3590925"/>
            <a:ext cx="5084117" cy="1384995"/>
          </a:xfrm>
          <a:prstGeom prst="rect">
            <a:avLst/>
          </a:prstGeom>
          <a:noFill/>
        </p:spPr>
        <p:txBody>
          <a:bodyPr wrap="square" rtlCol="0">
            <a:spAutoFit/>
          </a:bodyPr>
          <a:lstStyle/>
          <a:p>
            <a:r>
              <a:rPr lang="en-US" sz="2800" dirty="0"/>
              <a:t>Facebook: Campbell University Admissions</a:t>
            </a:r>
          </a:p>
          <a:p>
            <a:r>
              <a:rPr lang="en-US" sz="2800" dirty="0"/>
              <a:t>Instagram: </a:t>
            </a:r>
            <a:r>
              <a:rPr lang="en-US" sz="2800" dirty="0" err="1"/>
              <a:t>CampbellAdmissions</a:t>
            </a:r>
            <a:endParaRPr lang="en-US" sz="2800" dirty="0"/>
          </a:p>
        </p:txBody>
      </p:sp>
    </p:spTree>
    <p:extLst>
      <p:ext uri="{BB962C8B-B14F-4D97-AF65-F5344CB8AC3E}">
        <p14:creationId xmlns:p14="http://schemas.microsoft.com/office/powerpoint/2010/main" val="402534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p:cNvSpPr/>
          <p:nvPr/>
        </p:nvSpPr>
        <p:spPr>
          <a:xfrm>
            <a:off x="341820" y="342900"/>
            <a:ext cx="3012059" cy="4972050"/>
          </a:xfrm>
          <a:prstGeom prst="rect">
            <a:avLst/>
          </a:prstGeom>
          <a:blipFill>
            <a:blip r:embed="rId3" cstate="print"/>
            <a:stretch>
              <a:fillRect/>
            </a:stretch>
          </a:blipFill>
        </p:spPr>
        <p:txBody>
          <a:bodyPr wrap="square" lIns="0" tIns="0" rIns="0" bIns="0" rtlCol="0"/>
          <a:lstStyle/>
          <a:p>
            <a:endParaRPr dirty="0"/>
          </a:p>
        </p:txBody>
      </p:sp>
      <p:sp>
        <p:nvSpPr>
          <p:cNvPr id="15" name="object 3"/>
          <p:cNvSpPr/>
          <p:nvPr/>
        </p:nvSpPr>
        <p:spPr>
          <a:xfrm>
            <a:off x="3526739" y="342900"/>
            <a:ext cx="3015665" cy="4972049"/>
          </a:xfrm>
          <a:prstGeom prst="rect">
            <a:avLst/>
          </a:prstGeom>
          <a:blipFill>
            <a:blip r:embed="rId4" cstate="print"/>
            <a:stretch>
              <a:fillRect/>
            </a:stretch>
          </a:blipFill>
        </p:spPr>
        <p:txBody>
          <a:bodyPr wrap="square" lIns="0" tIns="0" rIns="0" bIns="0" rtlCol="0"/>
          <a:lstStyle/>
          <a:p>
            <a:endParaRPr dirty="0"/>
          </a:p>
        </p:txBody>
      </p:sp>
      <p:sp>
        <p:nvSpPr>
          <p:cNvPr id="16" name="object 4"/>
          <p:cNvSpPr/>
          <p:nvPr/>
        </p:nvSpPr>
        <p:spPr>
          <a:xfrm>
            <a:off x="6727977" y="342900"/>
            <a:ext cx="3008376" cy="4972050"/>
          </a:xfrm>
          <a:prstGeom prst="rect">
            <a:avLst/>
          </a:prstGeom>
          <a:blipFill>
            <a:blip r:embed="rId5" cstate="print"/>
            <a:stretch>
              <a:fillRect/>
            </a:stretch>
          </a:blipFill>
        </p:spPr>
        <p:txBody>
          <a:bodyPr wrap="square" lIns="0" tIns="0" rIns="0" bIns="0" rtlCol="0"/>
          <a:lstStyle/>
          <a:p>
            <a:endParaRPr dirty="0"/>
          </a:p>
        </p:txBody>
      </p:sp>
      <p:sp>
        <p:nvSpPr>
          <p:cNvPr id="17" name="object 5"/>
          <p:cNvSpPr/>
          <p:nvPr/>
        </p:nvSpPr>
        <p:spPr>
          <a:xfrm>
            <a:off x="6727977" y="4205096"/>
            <a:ext cx="3008630" cy="1109980"/>
          </a:xfrm>
          <a:custGeom>
            <a:avLst/>
            <a:gdLst/>
            <a:ahLst/>
            <a:cxnLst/>
            <a:rect l="l" t="t" r="r" b="b"/>
            <a:pathLst>
              <a:path w="3008629" h="1109979">
                <a:moveTo>
                  <a:pt x="0" y="1109852"/>
                </a:moveTo>
                <a:lnTo>
                  <a:pt x="3008376" y="1109852"/>
                </a:lnTo>
                <a:lnTo>
                  <a:pt x="3008376" y="0"/>
                </a:lnTo>
                <a:lnTo>
                  <a:pt x="0" y="0"/>
                </a:lnTo>
                <a:lnTo>
                  <a:pt x="0" y="1109852"/>
                </a:lnTo>
                <a:close/>
              </a:path>
            </a:pathLst>
          </a:custGeom>
          <a:solidFill>
            <a:srgbClr val="EA7025"/>
          </a:solidFill>
        </p:spPr>
        <p:txBody>
          <a:bodyPr wrap="square" lIns="0" tIns="0" rIns="0" bIns="0" rtlCol="0"/>
          <a:lstStyle/>
          <a:p>
            <a:endParaRPr dirty="0"/>
          </a:p>
        </p:txBody>
      </p:sp>
      <p:sp>
        <p:nvSpPr>
          <p:cNvPr id="19" name="object 7"/>
          <p:cNvSpPr/>
          <p:nvPr/>
        </p:nvSpPr>
        <p:spPr>
          <a:xfrm>
            <a:off x="6870547" y="4404099"/>
            <a:ext cx="518159" cy="635000"/>
          </a:xfrm>
          <a:custGeom>
            <a:avLst/>
            <a:gdLst/>
            <a:ahLst/>
            <a:cxnLst/>
            <a:rect l="l" t="t" r="r" b="b"/>
            <a:pathLst>
              <a:path w="518159" h="635000">
                <a:moveTo>
                  <a:pt x="0" y="185369"/>
                </a:moveTo>
                <a:lnTo>
                  <a:pt x="0" y="525183"/>
                </a:lnTo>
                <a:lnTo>
                  <a:pt x="49214" y="528587"/>
                </a:lnTo>
                <a:lnTo>
                  <a:pt x="96512" y="538513"/>
                </a:lnTo>
                <a:lnTo>
                  <a:pt x="141509" y="554532"/>
                </a:lnTo>
                <a:lnTo>
                  <a:pt x="183823" y="576216"/>
                </a:lnTo>
                <a:lnTo>
                  <a:pt x="223069" y="603135"/>
                </a:lnTo>
                <a:lnTo>
                  <a:pt x="258864" y="634860"/>
                </a:lnTo>
                <a:lnTo>
                  <a:pt x="294658" y="603245"/>
                </a:lnTo>
                <a:lnTo>
                  <a:pt x="333904" y="576357"/>
                </a:lnTo>
                <a:lnTo>
                  <a:pt x="376218" y="554651"/>
                </a:lnTo>
                <a:lnTo>
                  <a:pt x="421216" y="538583"/>
                </a:lnTo>
                <a:lnTo>
                  <a:pt x="468514" y="528609"/>
                </a:lnTo>
                <a:lnTo>
                  <a:pt x="517728" y="525183"/>
                </a:lnTo>
                <a:lnTo>
                  <a:pt x="517728" y="295033"/>
                </a:lnTo>
                <a:lnTo>
                  <a:pt x="258864" y="295033"/>
                </a:lnTo>
                <a:lnTo>
                  <a:pt x="223069" y="263309"/>
                </a:lnTo>
                <a:lnTo>
                  <a:pt x="183823" y="236393"/>
                </a:lnTo>
                <a:lnTo>
                  <a:pt x="141509" y="214712"/>
                </a:lnTo>
                <a:lnTo>
                  <a:pt x="96512" y="198696"/>
                </a:lnTo>
                <a:lnTo>
                  <a:pt x="49214" y="188772"/>
                </a:lnTo>
                <a:lnTo>
                  <a:pt x="0" y="185369"/>
                </a:lnTo>
                <a:close/>
              </a:path>
              <a:path w="518159" h="635000">
                <a:moveTo>
                  <a:pt x="517728" y="185369"/>
                </a:moveTo>
                <a:lnTo>
                  <a:pt x="468514" y="188772"/>
                </a:lnTo>
                <a:lnTo>
                  <a:pt x="421216" y="198696"/>
                </a:lnTo>
                <a:lnTo>
                  <a:pt x="376218" y="214712"/>
                </a:lnTo>
                <a:lnTo>
                  <a:pt x="333904" y="236393"/>
                </a:lnTo>
                <a:lnTo>
                  <a:pt x="294658" y="263309"/>
                </a:lnTo>
                <a:lnTo>
                  <a:pt x="258864" y="295033"/>
                </a:lnTo>
                <a:lnTo>
                  <a:pt x="517728" y="295033"/>
                </a:lnTo>
                <a:lnTo>
                  <a:pt x="517728" y="185369"/>
                </a:lnTo>
                <a:close/>
              </a:path>
              <a:path w="518159" h="635000">
                <a:moveTo>
                  <a:pt x="258864" y="0"/>
                </a:moveTo>
                <a:lnTo>
                  <a:pt x="225236" y="7270"/>
                </a:lnTo>
                <a:lnTo>
                  <a:pt x="197815" y="27111"/>
                </a:lnTo>
                <a:lnTo>
                  <a:pt x="179347" y="56567"/>
                </a:lnTo>
                <a:lnTo>
                  <a:pt x="172580" y="92684"/>
                </a:lnTo>
                <a:lnTo>
                  <a:pt x="179347" y="128801"/>
                </a:lnTo>
                <a:lnTo>
                  <a:pt x="197815" y="158257"/>
                </a:lnTo>
                <a:lnTo>
                  <a:pt x="225236" y="178098"/>
                </a:lnTo>
                <a:lnTo>
                  <a:pt x="258864" y="185369"/>
                </a:lnTo>
                <a:lnTo>
                  <a:pt x="292491" y="178098"/>
                </a:lnTo>
                <a:lnTo>
                  <a:pt x="319913" y="158257"/>
                </a:lnTo>
                <a:lnTo>
                  <a:pt x="338381" y="128801"/>
                </a:lnTo>
                <a:lnTo>
                  <a:pt x="345147" y="92684"/>
                </a:lnTo>
                <a:lnTo>
                  <a:pt x="338381" y="56567"/>
                </a:lnTo>
                <a:lnTo>
                  <a:pt x="319913" y="27111"/>
                </a:lnTo>
                <a:lnTo>
                  <a:pt x="292491" y="7270"/>
                </a:lnTo>
                <a:lnTo>
                  <a:pt x="258864" y="0"/>
                </a:lnTo>
                <a:close/>
              </a:path>
            </a:pathLst>
          </a:custGeom>
          <a:solidFill>
            <a:srgbClr val="FFFFFF"/>
          </a:solidFill>
        </p:spPr>
        <p:txBody>
          <a:bodyPr wrap="square" lIns="0" tIns="0" rIns="0" bIns="0" rtlCol="0"/>
          <a:lstStyle/>
          <a:p>
            <a:endParaRPr dirty="0"/>
          </a:p>
        </p:txBody>
      </p:sp>
      <p:sp>
        <p:nvSpPr>
          <p:cNvPr id="20" name="object 8"/>
          <p:cNvSpPr/>
          <p:nvPr/>
        </p:nvSpPr>
        <p:spPr>
          <a:xfrm>
            <a:off x="3526739" y="4205096"/>
            <a:ext cx="3016250" cy="1109980"/>
          </a:xfrm>
          <a:custGeom>
            <a:avLst/>
            <a:gdLst/>
            <a:ahLst/>
            <a:cxnLst/>
            <a:rect l="l" t="t" r="r" b="b"/>
            <a:pathLst>
              <a:path w="3016250" h="1109979">
                <a:moveTo>
                  <a:pt x="0" y="1109852"/>
                </a:moveTo>
                <a:lnTo>
                  <a:pt x="3015665" y="1109852"/>
                </a:lnTo>
                <a:lnTo>
                  <a:pt x="3015665" y="0"/>
                </a:lnTo>
                <a:lnTo>
                  <a:pt x="0" y="0"/>
                </a:lnTo>
                <a:lnTo>
                  <a:pt x="0" y="1109852"/>
                </a:lnTo>
                <a:close/>
              </a:path>
            </a:pathLst>
          </a:custGeom>
          <a:solidFill>
            <a:srgbClr val="EA7025"/>
          </a:solidFill>
        </p:spPr>
        <p:txBody>
          <a:bodyPr wrap="square" lIns="0" tIns="0" rIns="0" bIns="0" rtlCol="0"/>
          <a:lstStyle/>
          <a:p>
            <a:endParaRPr dirty="0"/>
          </a:p>
        </p:txBody>
      </p:sp>
      <p:sp>
        <p:nvSpPr>
          <p:cNvPr id="21" name="object 9"/>
          <p:cNvSpPr txBox="1"/>
          <p:nvPr/>
        </p:nvSpPr>
        <p:spPr>
          <a:xfrm>
            <a:off x="3276600" y="4546253"/>
            <a:ext cx="4272698" cy="319959"/>
          </a:xfrm>
          <a:prstGeom prst="rect">
            <a:avLst/>
          </a:prstGeom>
        </p:spPr>
        <p:txBody>
          <a:bodyPr vert="horz" wrap="square" lIns="0" tIns="12065" rIns="0" bIns="0" rtlCol="0">
            <a:spAutoFit/>
          </a:bodyPr>
          <a:lstStyle/>
          <a:p>
            <a:pPr marL="951230" marR="867410" indent="20320">
              <a:lnSpc>
                <a:spcPct val="100499"/>
              </a:lnSpc>
              <a:spcBef>
                <a:spcPts val="95"/>
              </a:spcBef>
            </a:pPr>
            <a:r>
              <a:rPr sz="2000" dirty="0">
                <a:solidFill>
                  <a:srgbClr val="FFFFFF"/>
                </a:solidFill>
                <a:latin typeface="Avenir"/>
                <a:cs typeface="Avenir"/>
              </a:rPr>
              <a:t>Relevant </a:t>
            </a:r>
            <a:r>
              <a:rPr sz="2000" spc="0" dirty="0">
                <a:solidFill>
                  <a:srgbClr val="FFFFFF"/>
                </a:solidFill>
                <a:latin typeface="Avenir"/>
                <a:cs typeface="Avenir"/>
              </a:rPr>
              <a:t>P</a:t>
            </a:r>
            <a:r>
              <a:rPr sz="2000" spc="-40" dirty="0">
                <a:solidFill>
                  <a:srgbClr val="FFFFFF"/>
                </a:solidFill>
                <a:latin typeface="Avenir"/>
                <a:cs typeface="Avenir"/>
              </a:rPr>
              <a:t>r</a:t>
            </a:r>
            <a:r>
              <a:rPr sz="2000" spc="0" dirty="0">
                <a:solidFill>
                  <a:srgbClr val="FFFFFF"/>
                </a:solidFill>
                <a:latin typeface="Avenir"/>
                <a:cs typeface="Avenir"/>
              </a:rPr>
              <a:t>ograms</a:t>
            </a:r>
            <a:endParaRPr sz="2000" dirty="0">
              <a:latin typeface="Avenir"/>
              <a:cs typeface="Avenir"/>
            </a:endParaRPr>
          </a:p>
        </p:txBody>
      </p:sp>
      <p:sp>
        <p:nvSpPr>
          <p:cNvPr id="22" name="object 10"/>
          <p:cNvSpPr/>
          <p:nvPr/>
        </p:nvSpPr>
        <p:spPr>
          <a:xfrm>
            <a:off x="3625009" y="4391641"/>
            <a:ext cx="577215" cy="609600"/>
          </a:xfrm>
          <a:custGeom>
            <a:avLst/>
            <a:gdLst/>
            <a:ahLst/>
            <a:cxnLst/>
            <a:rect l="l" t="t" r="r" b="b"/>
            <a:pathLst>
              <a:path w="577214" h="609600">
                <a:moveTo>
                  <a:pt x="423138" y="485813"/>
                </a:moveTo>
                <a:lnTo>
                  <a:pt x="154216" y="485813"/>
                </a:lnTo>
                <a:lnTo>
                  <a:pt x="165946" y="494542"/>
                </a:lnTo>
                <a:lnTo>
                  <a:pt x="178142" y="502445"/>
                </a:lnTo>
                <a:lnTo>
                  <a:pt x="190834" y="509492"/>
                </a:lnTo>
                <a:lnTo>
                  <a:pt x="204050" y="515658"/>
                </a:lnTo>
                <a:lnTo>
                  <a:pt x="215265" y="596366"/>
                </a:lnTo>
                <a:lnTo>
                  <a:pt x="216141" y="603681"/>
                </a:lnTo>
                <a:lnTo>
                  <a:pt x="222338" y="609168"/>
                </a:lnTo>
                <a:lnTo>
                  <a:pt x="355028" y="609168"/>
                </a:lnTo>
                <a:lnTo>
                  <a:pt x="361226" y="603681"/>
                </a:lnTo>
                <a:lnTo>
                  <a:pt x="362102" y="596366"/>
                </a:lnTo>
                <a:lnTo>
                  <a:pt x="373316" y="515658"/>
                </a:lnTo>
                <a:lnTo>
                  <a:pt x="386532" y="509449"/>
                </a:lnTo>
                <a:lnTo>
                  <a:pt x="399222" y="502331"/>
                </a:lnTo>
                <a:lnTo>
                  <a:pt x="411415" y="494414"/>
                </a:lnTo>
                <a:lnTo>
                  <a:pt x="423138" y="485813"/>
                </a:lnTo>
                <a:close/>
              </a:path>
              <a:path w="577214" h="609600">
                <a:moveTo>
                  <a:pt x="527844" y="485813"/>
                </a:moveTo>
                <a:lnTo>
                  <a:pt x="423138" y="485813"/>
                </a:lnTo>
                <a:lnTo>
                  <a:pt x="496570" y="516267"/>
                </a:lnTo>
                <a:lnTo>
                  <a:pt x="503351" y="519010"/>
                </a:lnTo>
                <a:lnTo>
                  <a:pt x="511009" y="516267"/>
                </a:lnTo>
                <a:lnTo>
                  <a:pt x="514615" y="509449"/>
                </a:lnTo>
                <a:lnTo>
                  <a:pt x="527844" y="485813"/>
                </a:lnTo>
                <a:close/>
              </a:path>
              <a:path w="577214" h="609600">
                <a:moveTo>
                  <a:pt x="74015" y="90144"/>
                </a:moveTo>
                <a:lnTo>
                  <a:pt x="66344" y="92887"/>
                </a:lnTo>
                <a:lnTo>
                  <a:pt x="62751" y="99705"/>
                </a:lnTo>
                <a:lnTo>
                  <a:pt x="3835" y="204978"/>
                </a:lnTo>
                <a:lnTo>
                  <a:pt x="0" y="211683"/>
                </a:lnTo>
                <a:lnTo>
                  <a:pt x="1778" y="219900"/>
                </a:lnTo>
                <a:lnTo>
                  <a:pt x="69596" y="274726"/>
                </a:lnTo>
                <a:lnTo>
                  <a:pt x="68774" y="282092"/>
                </a:lnTo>
                <a:lnTo>
                  <a:pt x="68118" y="289540"/>
                </a:lnTo>
                <a:lnTo>
                  <a:pt x="67683" y="297047"/>
                </a:lnTo>
                <a:lnTo>
                  <a:pt x="67525" y="304584"/>
                </a:lnTo>
                <a:lnTo>
                  <a:pt x="67690" y="312244"/>
                </a:lnTo>
                <a:lnTo>
                  <a:pt x="68128" y="319735"/>
                </a:lnTo>
                <a:lnTo>
                  <a:pt x="68779" y="327111"/>
                </a:lnTo>
                <a:lnTo>
                  <a:pt x="69596" y="334429"/>
                </a:lnTo>
                <a:lnTo>
                  <a:pt x="1778" y="389255"/>
                </a:lnTo>
                <a:lnTo>
                  <a:pt x="292" y="397471"/>
                </a:lnTo>
                <a:lnTo>
                  <a:pt x="3835" y="404177"/>
                </a:lnTo>
                <a:lnTo>
                  <a:pt x="62814" y="509562"/>
                </a:lnTo>
                <a:lnTo>
                  <a:pt x="66344" y="516267"/>
                </a:lnTo>
                <a:lnTo>
                  <a:pt x="74307" y="518706"/>
                </a:lnTo>
                <a:lnTo>
                  <a:pt x="80797" y="516267"/>
                </a:lnTo>
                <a:lnTo>
                  <a:pt x="154216" y="485813"/>
                </a:lnTo>
                <a:lnTo>
                  <a:pt x="527844" y="485813"/>
                </a:lnTo>
                <a:lnTo>
                  <a:pt x="569608" y="411187"/>
                </a:lnTo>
                <a:lnTo>
                  <a:pt x="288683" y="411187"/>
                </a:lnTo>
                <a:lnTo>
                  <a:pt x="248548" y="402796"/>
                </a:lnTo>
                <a:lnTo>
                  <a:pt x="215736" y="379926"/>
                </a:lnTo>
                <a:lnTo>
                  <a:pt x="193595" y="346036"/>
                </a:lnTo>
                <a:lnTo>
                  <a:pt x="185470" y="304584"/>
                </a:lnTo>
                <a:lnTo>
                  <a:pt x="193595" y="263125"/>
                </a:lnTo>
                <a:lnTo>
                  <a:pt x="215736" y="229236"/>
                </a:lnTo>
                <a:lnTo>
                  <a:pt x="248548" y="206370"/>
                </a:lnTo>
                <a:lnTo>
                  <a:pt x="288683" y="197980"/>
                </a:lnTo>
                <a:lnTo>
                  <a:pt x="569615" y="197980"/>
                </a:lnTo>
                <a:lnTo>
                  <a:pt x="527851" y="123355"/>
                </a:lnTo>
                <a:lnTo>
                  <a:pt x="154216" y="123355"/>
                </a:lnTo>
                <a:lnTo>
                  <a:pt x="80797" y="92887"/>
                </a:lnTo>
                <a:lnTo>
                  <a:pt x="74015" y="90144"/>
                </a:lnTo>
                <a:close/>
              </a:path>
              <a:path w="577214" h="609600">
                <a:moveTo>
                  <a:pt x="569615" y="197980"/>
                </a:moveTo>
                <a:lnTo>
                  <a:pt x="288683" y="197980"/>
                </a:lnTo>
                <a:lnTo>
                  <a:pt x="328817" y="206370"/>
                </a:lnTo>
                <a:lnTo>
                  <a:pt x="361624" y="229236"/>
                </a:lnTo>
                <a:lnTo>
                  <a:pt x="383761" y="263125"/>
                </a:lnTo>
                <a:lnTo>
                  <a:pt x="391883" y="304584"/>
                </a:lnTo>
                <a:lnTo>
                  <a:pt x="383761" y="346036"/>
                </a:lnTo>
                <a:lnTo>
                  <a:pt x="361624" y="379926"/>
                </a:lnTo>
                <a:lnTo>
                  <a:pt x="328817" y="402796"/>
                </a:lnTo>
                <a:lnTo>
                  <a:pt x="288683" y="411187"/>
                </a:lnTo>
                <a:lnTo>
                  <a:pt x="569608" y="411187"/>
                </a:lnTo>
                <a:lnTo>
                  <a:pt x="573532" y="404177"/>
                </a:lnTo>
                <a:lnTo>
                  <a:pt x="577062" y="397471"/>
                </a:lnTo>
                <a:lnTo>
                  <a:pt x="575589" y="389255"/>
                </a:lnTo>
                <a:lnTo>
                  <a:pt x="507771" y="334429"/>
                </a:lnTo>
                <a:lnTo>
                  <a:pt x="508596" y="327069"/>
                </a:lnTo>
                <a:lnTo>
                  <a:pt x="509255" y="319620"/>
                </a:lnTo>
                <a:lnTo>
                  <a:pt x="509686" y="312115"/>
                </a:lnTo>
                <a:lnTo>
                  <a:pt x="509841" y="304584"/>
                </a:lnTo>
                <a:lnTo>
                  <a:pt x="509684" y="296918"/>
                </a:lnTo>
                <a:lnTo>
                  <a:pt x="509249" y="289426"/>
                </a:lnTo>
                <a:lnTo>
                  <a:pt x="508593" y="282049"/>
                </a:lnTo>
                <a:lnTo>
                  <a:pt x="507771" y="274726"/>
                </a:lnTo>
                <a:lnTo>
                  <a:pt x="575589" y="219900"/>
                </a:lnTo>
                <a:lnTo>
                  <a:pt x="577062" y="211683"/>
                </a:lnTo>
                <a:lnTo>
                  <a:pt x="573532" y="204978"/>
                </a:lnTo>
                <a:lnTo>
                  <a:pt x="569615" y="197980"/>
                </a:lnTo>
                <a:close/>
              </a:path>
              <a:path w="577214" h="609600">
                <a:moveTo>
                  <a:pt x="355028" y="0"/>
                </a:moveTo>
                <a:lnTo>
                  <a:pt x="222338" y="0"/>
                </a:lnTo>
                <a:lnTo>
                  <a:pt x="216141" y="5473"/>
                </a:lnTo>
                <a:lnTo>
                  <a:pt x="215265" y="12788"/>
                </a:lnTo>
                <a:lnTo>
                  <a:pt x="204050" y="93497"/>
                </a:lnTo>
                <a:lnTo>
                  <a:pt x="190834" y="99705"/>
                </a:lnTo>
                <a:lnTo>
                  <a:pt x="178142" y="106826"/>
                </a:lnTo>
                <a:lnTo>
                  <a:pt x="165946" y="114746"/>
                </a:lnTo>
                <a:lnTo>
                  <a:pt x="154216" y="123355"/>
                </a:lnTo>
                <a:lnTo>
                  <a:pt x="423138" y="123355"/>
                </a:lnTo>
                <a:lnTo>
                  <a:pt x="411415" y="114617"/>
                </a:lnTo>
                <a:lnTo>
                  <a:pt x="399222" y="106711"/>
                </a:lnTo>
                <a:lnTo>
                  <a:pt x="386532" y="99662"/>
                </a:lnTo>
                <a:lnTo>
                  <a:pt x="373316" y="93497"/>
                </a:lnTo>
                <a:lnTo>
                  <a:pt x="362102" y="12788"/>
                </a:lnTo>
                <a:lnTo>
                  <a:pt x="361226" y="5473"/>
                </a:lnTo>
                <a:lnTo>
                  <a:pt x="355028" y="0"/>
                </a:lnTo>
                <a:close/>
              </a:path>
              <a:path w="577214" h="609600">
                <a:moveTo>
                  <a:pt x="503059" y="90449"/>
                </a:moveTo>
                <a:lnTo>
                  <a:pt x="496570" y="92887"/>
                </a:lnTo>
                <a:lnTo>
                  <a:pt x="423138" y="123355"/>
                </a:lnTo>
                <a:lnTo>
                  <a:pt x="527851" y="123355"/>
                </a:lnTo>
                <a:lnTo>
                  <a:pt x="514553" y="99593"/>
                </a:lnTo>
                <a:lnTo>
                  <a:pt x="511009" y="92887"/>
                </a:lnTo>
                <a:lnTo>
                  <a:pt x="503059" y="90449"/>
                </a:lnTo>
                <a:close/>
              </a:path>
            </a:pathLst>
          </a:custGeom>
          <a:solidFill>
            <a:srgbClr val="FFFFFF"/>
          </a:solidFill>
        </p:spPr>
        <p:txBody>
          <a:bodyPr wrap="square" lIns="0" tIns="0" rIns="0" bIns="0" rtlCol="0"/>
          <a:lstStyle/>
          <a:p>
            <a:endParaRPr dirty="0"/>
          </a:p>
        </p:txBody>
      </p:sp>
      <p:sp>
        <p:nvSpPr>
          <p:cNvPr id="23" name="object 11"/>
          <p:cNvSpPr/>
          <p:nvPr/>
        </p:nvSpPr>
        <p:spPr>
          <a:xfrm>
            <a:off x="341807" y="4205096"/>
            <a:ext cx="3012440" cy="1109980"/>
          </a:xfrm>
          <a:custGeom>
            <a:avLst/>
            <a:gdLst/>
            <a:ahLst/>
            <a:cxnLst/>
            <a:rect l="l" t="t" r="r" b="b"/>
            <a:pathLst>
              <a:path w="3012440" h="1109979">
                <a:moveTo>
                  <a:pt x="0" y="1109852"/>
                </a:moveTo>
                <a:lnTo>
                  <a:pt x="3012059" y="1109852"/>
                </a:lnTo>
                <a:lnTo>
                  <a:pt x="3012059" y="0"/>
                </a:lnTo>
                <a:lnTo>
                  <a:pt x="0" y="0"/>
                </a:lnTo>
                <a:lnTo>
                  <a:pt x="0" y="1109852"/>
                </a:lnTo>
                <a:close/>
              </a:path>
            </a:pathLst>
          </a:custGeom>
          <a:solidFill>
            <a:srgbClr val="EA7025"/>
          </a:solidFill>
        </p:spPr>
        <p:txBody>
          <a:bodyPr wrap="square" lIns="0" tIns="0" rIns="0" bIns="0" rtlCol="0"/>
          <a:lstStyle/>
          <a:p>
            <a:endParaRPr dirty="0"/>
          </a:p>
        </p:txBody>
      </p:sp>
      <p:sp>
        <p:nvSpPr>
          <p:cNvPr id="24" name="object 12"/>
          <p:cNvSpPr txBox="1"/>
          <p:nvPr/>
        </p:nvSpPr>
        <p:spPr>
          <a:xfrm>
            <a:off x="328726" y="4578435"/>
            <a:ext cx="3012440" cy="321883"/>
          </a:xfrm>
          <a:prstGeom prst="rect">
            <a:avLst/>
          </a:prstGeom>
        </p:spPr>
        <p:txBody>
          <a:bodyPr vert="horz" wrap="square" lIns="0" tIns="13970" rIns="0" bIns="0" rtlCol="0">
            <a:spAutoFit/>
          </a:bodyPr>
          <a:lstStyle/>
          <a:p>
            <a:pPr algn="ctr">
              <a:lnSpc>
                <a:spcPct val="100000"/>
              </a:lnSpc>
              <a:spcBef>
                <a:spcPts val="110"/>
              </a:spcBef>
            </a:pPr>
            <a:r>
              <a:rPr sz="2000" dirty="0">
                <a:solidFill>
                  <a:srgbClr val="FFFFFF"/>
                </a:solidFill>
                <a:latin typeface="Avenir"/>
                <a:cs typeface="Avenir"/>
              </a:rPr>
              <a:t>Service</a:t>
            </a:r>
            <a:endParaRPr sz="2000" dirty="0">
              <a:latin typeface="Avenir"/>
              <a:cs typeface="Avenir"/>
            </a:endParaRPr>
          </a:p>
        </p:txBody>
      </p:sp>
      <p:sp>
        <p:nvSpPr>
          <p:cNvPr id="25" name="object 13"/>
          <p:cNvSpPr/>
          <p:nvPr/>
        </p:nvSpPr>
        <p:spPr>
          <a:xfrm>
            <a:off x="531976" y="4400612"/>
            <a:ext cx="469848" cy="611240"/>
          </a:xfrm>
          <a:prstGeom prst="rect">
            <a:avLst/>
          </a:prstGeom>
          <a:blipFill>
            <a:blip r:embed="rId6" cstate="print"/>
            <a:stretch>
              <a:fillRect/>
            </a:stretch>
          </a:blipFill>
        </p:spPr>
        <p:txBody>
          <a:bodyPr wrap="square" lIns="0" tIns="0" rIns="0" bIns="0" rtlCol="0"/>
          <a:lstStyle/>
          <a:p>
            <a:endParaRPr dirty="0"/>
          </a:p>
        </p:txBody>
      </p:sp>
      <p:sp>
        <p:nvSpPr>
          <p:cNvPr id="18" name="object 6"/>
          <p:cNvSpPr txBox="1"/>
          <p:nvPr/>
        </p:nvSpPr>
        <p:spPr>
          <a:xfrm>
            <a:off x="6542404" y="4413364"/>
            <a:ext cx="3439796" cy="695960"/>
          </a:xfrm>
          <a:prstGeom prst="rect">
            <a:avLst/>
          </a:prstGeom>
        </p:spPr>
        <p:txBody>
          <a:bodyPr vert="horz" wrap="square" lIns="0" tIns="12065" rIns="0" bIns="0" rtlCol="0">
            <a:spAutoFit/>
          </a:bodyPr>
          <a:lstStyle/>
          <a:p>
            <a:pPr marL="224790" marR="264795" indent="641985" algn="ctr">
              <a:lnSpc>
                <a:spcPct val="108800"/>
              </a:lnSpc>
              <a:spcBef>
                <a:spcPts val="95"/>
              </a:spcBef>
            </a:pPr>
            <a:r>
              <a:rPr sz="2000" spc="-5" dirty="0">
                <a:solidFill>
                  <a:srgbClr val="FFFFFF"/>
                </a:solidFill>
                <a:latin typeface="Avenir"/>
                <a:cs typeface="Avenir"/>
              </a:rPr>
              <a:t>Well-Rounded,</a:t>
            </a:r>
            <a:endParaRPr lang="en-US" sz="2000" spc="-5" dirty="0">
              <a:solidFill>
                <a:srgbClr val="FFFFFF"/>
              </a:solidFill>
              <a:latin typeface="Avenir"/>
              <a:cs typeface="Avenir"/>
            </a:endParaRPr>
          </a:p>
          <a:p>
            <a:pPr marL="224790" marR="264795" indent="641985" algn="ctr">
              <a:lnSpc>
                <a:spcPct val="108800"/>
              </a:lnSpc>
              <a:spcBef>
                <a:spcPts val="95"/>
              </a:spcBef>
            </a:pPr>
            <a:r>
              <a:rPr sz="2000" spc="-5" dirty="0">
                <a:solidFill>
                  <a:srgbClr val="FFFFFF"/>
                </a:solidFill>
                <a:latin typeface="Avenir"/>
                <a:cs typeface="Avenir"/>
              </a:rPr>
              <a:t>Prepared</a:t>
            </a:r>
            <a:r>
              <a:rPr lang="en-US" sz="2000" spc="-100" dirty="0">
                <a:solidFill>
                  <a:srgbClr val="FFFFFF"/>
                </a:solidFill>
                <a:latin typeface="Avenir"/>
                <a:cs typeface="Avenir"/>
              </a:rPr>
              <a:t> </a:t>
            </a:r>
            <a:r>
              <a:rPr sz="2000" spc="0" dirty="0">
                <a:solidFill>
                  <a:srgbClr val="FFFFFF"/>
                </a:solidFill>
                <a:latin typeface="Avenir"/>
                <a:cs typeface="Avenir"/>
              </a:rPr>
              <a:t>Graduates</a:t>
            </a:r>
            <a:endParaRPr sz="2000" dirty="0">
              <a:latin typeface="Avenir"/>
              <a:cs typeface="Avenir"/>
            </a:endParaRPr>
          </a:p>
        </p:txBody>
      </p:sp>
    </p:spTree>
    <p:extLst>
      <p:ext uri="{BB962C8B-B14F-4D97-AF65-F5344CB8AC3E}">
        <p14:creationId xmlns:p14="http://schemas.microsoft.com/office/powerpoint/2010/main" val="27979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2"/>
          <p:cNvSpPr/>
          <p:nvPr/>
        </p:nvSpPr>
        <p:spPr>
          <a:xfrm>
            <a:off x="344355" y="342900"/>
            <a:ext cx="9371144" cy="4972050"/>
          </a:xfrm>
          <a:prstGeom prst="rect">
            <a:avLst/>
          </a:prstGeom>
          <a:blipFill>
            <a:blip r:embed="rId3" cstate="print"/>
            <a:stretch>
              <a:fillRect/>
            </a:stretch>
          </a:blipFill>
        </p:spPr>
        <p:txBody>
          <a:bodyPr wrap="square" lIns="0" tIns="0" rIns="0" bIns="0" rtlCol="0"/>
          <a:lstStyle/>
          <a:p>
            <a:endParaRPr dirty="0"/>
          </a:p>
        </p:txBody>
      </p:sp>
      <p:sp>
        <p:nvSpPr>
          <p:cNvPr id="40" name="object 6"/>
          <p:cNvSpPr/>
          <p:nvPr/>
        </p:nvSpPr>
        <p:spPr>
          <a:xfrm>
            <a:off x="1072731" y="617545"/>
            <a:ext cx="1533525" cy="748665"/>
          </a:xfrm>
          <a:custGeom>
            <a:avLst/>
            <a:gdLst/>
            <a:ahLst/>
            <a:cxnLst/>
            <a:rect l="l" t="t" r="r" b="b"/>
            <a:pathLst>
              <a:path w="1533525" h="748665">
                <a:moveTo>
                  <a:pt x="825944" y="615480"/>
                </a:moveTo>
                <a:lnTo>
                  <a:pt x="701929" y="615480"/>
                </a:lnTo>
                <a:lnTo>
                  <a:pt x="766686" y="748042"/>
                </a:lnTo>
                <a:lnTo>
                  <a:pt x="825944" y="615480"/>
                </a:lnTo>
                <a:close/>
              </a:path>
              <a:path w="1533525" h="748665">
                <a:moveTo>
                  <a:pt x="1533385" y="0"/>
                </a:moveTo>
                <a:lnTo>
                  <a:pt x="0" y="0"/>
                </a:lnTo>
                <a:lnTo>
                  <a:pt x="0" y="615480"/>
                </a:lnTo>
                <a:lnTo>
                  <a:pt x="1533385" y="615480"/>
                </a:lnTo>
                <a:lnTo>
                  <a:pt x="1533385" y="0"/>
                </a:lnTo>
                <a:close/>
              </a:path>
            </a:pathLst>
          </a:custGeom>
          <a:solidFill>
            <a:srgbClr val="EA7025"/>
          </a:solidFill>
        </p:spPr>
        <p:txBody>
          <a:bodyPr wrap="square" lIns="0" tIns="0" rIns="0" bIns="0" rtlCol="0"/>
          <a:lstStyle/>
          <a:p>
            <a:endParaRPr dirty="0"/>
          </a:p>
        </p:txBody>
      </p:sp>
      <p:sp>
        <p:nvSpPr>
          <p:cNvPr id="41" name="object 7"/>
          <p:cNvSpPr txBox="1">
            <a:spLocks noGrp="1"/>
          </p:cNvSpPr>
          <p:nvPr>
            <p:ph type="title"/>
          </p:nvPr>
        </p:nvSpPr>
        <p:spPr>
          <a:xfrm>
            <a:off x="1143000" y="668037"/>
            <a:ext cx="1392084" cy="474489"/>
          </a:xfrm>
          <a:prstGeom prst="rect">
            <a:avLst/>
          </a:prstGeom>
        </p:spPr>
        <p:txBody>
          <a:bodyPr vert="horz" wrap="square" lIns="0" tIns="12700" rIns="0" bIns="0" rtlCol="0">
            <a:spAutoFit/>
          </a:bodyPr>
          <a:lstStyle/>
          <a:p>
            <a:pPr marL="12700">
              <a:lnSpc>
                <a:spcPct val="100000"/>
              </a:lnSpc>
              <a:spcBef>
                <a:spcPts val="100"/>
              </a:spcBef>
            </a:pPr>
            <a:r>
              <a:rPr lang="en-US" sz="3000" dirty="0">
                <a:latin typeface="Avenir-Light"/>
                <a:cs typeface="Avenir-Light"/>
              </a:rPr>
              <a:t>~ 3,300</a:t>
            </a:r>
            <a:endParaRPr sz="3000" dirty="0">
              <a:latin typeface="Avenir-Light"/>
              <a:cs typeface="Avenir-Light"/>
            </a:endParaRPr>
          </a:p>
        </p:txBody>
      </p:sp>
      <p:sp>
        <p:nvSpPr>
          <p:cNvPr id="45" name="object 11"/>
          <p:cNvSpPr/>
          <p:nvPr/>
        </p:nvSpPr>
        <p:spPr>
          <a:xfrm>
            <a:off x="4296389" y="638401"/>
            <a:ext cx="1533525" cy="748665"/>
          </a:xfrm>
          <a:custGeom>
            <a:avLst/>
            <a:gdLst/>
            <a:ahLst/>
            <a:cxnLst/>
            <a:rect l="l" t="t" r="r" b="b"/>
            <a:pathLst>
              <a:path w="1533525" h="748665">
                <a:moveTo>
                  <a:pt x="825944" y="615480"/>
                </a:moveTo>
                <a:lnTo>
                  <a:pt x="701929" y="615480"/>
                </a:lnTo>
                <a:lnTo>
                  <a:pt x="766686" y="748042"/>
                </a:lnTo>
                <a:lnTo>
                  <a:pt x="825944" y="615480"/>
                </a:lnTo>
                <a:close/>
              </a:path>
              <a:path w="1533525" h="748665">
                <a:moveTo>
                  <a:pt x="1533385" y="0"/>
                </a:moveTo>
                <a:lnTo>
                  <a:pt x="0" y="0"/>
                </a:lnTo>
                <a:lnTo>
                  <a:pt x="0" y="615480"/>
                </a:lnTo>
                <a:lnTo>
                  <a:pt x="1533385" y="615480"/>
                </a:lnTo>
                <a:lnTo>
                  <a:pt x="1533385" y="0"/>
                </a:lnTo>
                <a:close/>
              </a:path>
            </a:pathLst>
          </a:custGeom>
          <a:solidFill>
            <a:srgbClr val="EA7025"/>
          </a:solidFill>
        </p:spPr>
        <p:txBody>
          <a:bodyPr wrap="square" lIns="0" tIns="0" rIns="0" bIns="0" rtlCol="0"/>
          <a:lstStyle/>
          <a:p>
            <a:endParaRPr dirty="0"/>
          </a:p>
        </p:txBody>
      </p:sp>
      <p:sp>
        <p:nvSpPr>
          <p:cNvPr id="46" name="object 12"/>
          <p:cNvSpPr txBox="1"/>
          <p:nvPr/>
        </p:nvSpPr>
        <p:spPr>
          <a:xfrm>
            <a:off x="4591560" y="711539"/>
            <a:ext cx="998896"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Avenir-Light"/>
                <a:cs typeface="Avenir-Light"/>
              </a:rPr>
              <a:t>5</a:t>
            </a:r>
            <a:r>
              <a:rPr lang="en-US" sz="3000" dirty="0">
                <a:solidFill>
                  <a:srgbClr val="FFFFFF"/>
                </a:solidFill>
                <a:latin typeface="Avenir-Light"/>
                <a:cs typeface="Avenir-Light"/>
              </a:rPr>
              <a:t>2</a:t>
            </a:r>
            <a:r>
              <a:rPr sz="3000" dirty="0">
                <a:solidFill>
                  <a:srgbClr val="FFFFFF"/>
                </a:solidFill>
                <a:latin typeface="Avenir-Light"/>
                <a:cs typeface="Avenir-Light"/>
              </a:rPr>
              <a:t>:4</a:t>
            </a:r>
            <a:r>
              <a:rPr lang="en-US" sz="3000" dirty="0">
                <a:solidFill>
                  <a:srgbClr val="FFFFFF"/>
                </a:solidFill>
                <a:latin typeface="Avenir-Light"/>
                <a:cs typeface="Avenir-Light"/>
              </a:rPr>
              <a:t>8</a:t>
            </a:r>
            <a:endParaRPr sz="3000" dirty="0">
              <a:latin typeface="Avenir-Light"/>
              <a:cs typeface="Avenir-Light"/>
            </a:endParaRPr>
          </a:p>
        </p:txBody>
      </p:sp>
      <p:sp>
        <p:nvSpPr>
          <p:cNvPr id="47" name="object 13"/>
          <p:cNvSpPr/>
          <p:nvPr/>
        </p:nvSpPr>
        <p:spPr>
          <a:xfrm>
            <a:off x="7467363" y="618248"/>
            <a:ext cx="1533525" cy="748665"/>
          </a:xfrm>
          <a:custGeom>
            <a:avLst/>
            <a:gdLst/>
            <a:ahLst/>
            <a:cxnLst/>
            <a:rect l="l" t="t" r="r" b="b"/>
            <a:pathLst>
              <a:path w="1533525" h="748665">
                <a:moveTo>
                  <a:pt x="825944" y="615480"/>
                </a:moveTo>
                <a:lnTo>
                  <a:pt x="701929" y="615480"/>
                </a:lnTo>
                <a:lnTo>
                  <a:pt x="766686" y="748042"/>
                </a:lnTo>
                <a:lnTo>
                  <a:pt x="825944" y="615480"/>
                </a:lnTo>
                <a:close/>
              </a:path>
              <a:path w="1533525" h="748665">
                <a:moveTo>
                  <a:pt x="1533385" y="0"/>
                </a:moveTo>
                <a:lnTo>
                  <a:pt x="0" y="0"/>
                </a:lnTo>
                <a:lnTo>
                  <a:pt x="0" y="615480"/>
                </a:lnTo>
                <a:lnTo>
                  <a:pt x="1533385" y="615480"/>
                </a:lnTo>
                <a:lnTo>
                  <a:pt x="1533385" y="0"/>
                </a:lnTo>
                <a:close/>
              </a:path>
            </a:pathLst>
          </a:custGeom>
          <a:solidFill>
            <a:srgbClr val="EA7025"/>
          </a:solidFill>
        </p:spPr>
        <p:txBody>
          <a:bodyPr wrap="square" lIns="0" tIns="0" rIns="0" bIns="0" rtlCol="0"/>
          <a:lstStyle/>
          <a:p>
            <a:endParaRPr dirty="0"/>
          </a:p>
        </p:txBody>
      </p:sp>
      <p:sp>
        <p:nvSpPr>
          <p:cNvPr id="48" name="object 14"/>
          <p:cNvSpPr txBox="1"/>
          <p:nvPr/>
        </p:nvSpPr>
        <p:spPr>
          <a:xfrm>
            <a:off x="7775655" y="679339"/>
            <a:ext cx="1068078"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Avenir-Light"/>
                <a:cs typeface="Avenir-Light"/>
              </a:rPr>
              <a:t>2,</a:t>
            </a:r>
            <a:r>
              <a:rPr lang="en-US" sz="3000" dirty="0">
                <a:solidFill>
                  <a:srgbClr val="FFFFFF"/>
                </a:solidFill>
                <a:latin typeface="Avenir-Light"/>
                <a:cs typeface="Avenir-Light"/>
              </a:rPr>
              <a:t>200</a:t>
            </a:r>
            <a:endParaRPr sz="3000" dirty="0">
              <a:latin typeface="Avenir-Light"/>
              <a:cs typeface="Avenir-Light"/>
            </a:endParaRPr>
          </a:p>
        </p:txBody>
      </p:sp>
      <p:sp>
        <p:nvSpPr>
          <p:cNvPr id="52" name="object 18"/>
          <p:cNvSpPr/>
          <p:nvPr/>
        </p:nvSpPr>
        <p:spPr>
          <a:xfrm>
            <a:off x="2152758" y="3343538"/>
            <a:ext cx="1835785" cy="748665"/>
          </a:xfrm>
          <a:custGeom>
            <a:avLst/>
            <a:gdLst/>
            <a:ahLst/>
            <a:cxnLst/>
            <a:rect l="l" t="t" r="r" b="b"/>
            <a:pathLst>
              <a:path w="1835785" h="748664">
                <a:moveTo>
                  <a:pt x="988758" y="615480"/>
                </a:moveTo>
                <a:lnTo>
                  <a:pt x="840295" y="615480"/>
                </a:lnTo>
                <a:lnTo>
                  <a:pt x="917816" y="748042"/>
                </a:lnTo>
                <a:lnTo>
                  <a:pt x="988758" y="615480"/>
                </a:lnTo>
                <a:close/>
              </a:path>
              <a:path w="1835785" h="748664">
                <a:moveTo>
                  <a:pt x="1835645" y="0"/>
                </a:moveTo>
                <a:lnTo>
                  <a:pt x="0" y="0"/>
                </a:lnTo>
                <a:lnTo>
                  <a:pt x="0" y="615480"/>
                </a:lnTo>
                <a:lnTo>
                  <a:pt x="1835645" y="615480"/>
                </a:lnTo>
                <a:lnTo>
                  <a:pt x="1835645" y="0"/>
                </a:lnTo>
                <a:close/>
              </a:path>
            </a:pathLst>
          </a:custGeom>
          <a:solidFill>
            <a:srgbClr val="EA7025"/>
          </a:solidFill>
        </p:spPr>
        <p:txBody>
          <a:bodyPr wrap="square" lIns="0" tIns="0" rIns="0" bIns="0" rtlCol="0"/>
          <a:lstStyle/>
          <a:p>
            <a:endParaRPr dirty="0"/>
          </a:p>
        </p:txBody>
      </p:sp>
      <p:sp>
        <p:nvSpPr>
          <p:cNvPr id="53" name="object 19"/>
          <p:cNvSpPr txBox="1"/>
          <p:nvPr/>
        </p:nvSpPr>
        <p:spPr>
          <a:xfrm>
            <a:off x="2304183" y="3377543"/>
            <a:ext cx="161925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Avenir-Light"/>
                <a:cs typeface="Avenir-Light"/>
              </a:rPr>
              <a:t>Attending</a:t>
            </a:r>
            <a:endParaRPr sz="2800" dirty="0">
              <a:latin typeface="Avenir-Light"/>
              <a:cs typeface="Avenir-Light"/>
            </a:endParaRPr>
          </a:p>
        </p:txBody>
      </p:sp>
      <p:sp>
        <p:nvSpPr>
          <p:cNvPr id="57" name="object 23"/>
          <p:cNvSpPr/>
          <p:nvPr/>
        </p:nvSpPr>
        <p:spPr>
          <a:xfrm>
            <a:off x="6866919" y="3319108"/>
            <a:ext cx="1622829" cy="750570"/>
          </a:xfrm>
          <a:custGeom>
            <a:avLst/>
            <a:gdLst/>
            <a:ahLst/>
            <a:cxnLst/>
            <a:rect l="l" t="t" r="r" b="b"/>
            <a:pathLst>
              <a:path w="1533525" h="750570">
                <a:moveTo>
                  <a:pt x="830634" y="615187"/>
                </a:moveTo>
                <a:lnTo>
                  <a:pt x="698233" y="615188"/>
                </a:lnTo>
                <a:lnTo>
                  <a:pt x="766686" y="750125"/>
                </a:lnTo>
                <a:lnTo>
                  <a:pt x="830634" y="615187"/>
                </a:lnTo>
                <a:close/>
              </a:path>
              <a:path w="1533525" h="750570">
                <a:moveTo>
                  <a:pt x="1533385" y="0"/>
                </a:moveTo>
                <a:lnTo>
                  <a:pt x="0" y="0"/>
                </a:lnTo>
                <a:lnTo>
                  <a:pt x="0" y="615480"/>
                </a:lnTo>
                <a:lnTo>
                  <a:pt x="830634" y="615187"/>
                </a:lnTo>
                <a:lnTo>
                  <a:pt x="830821" y="614794"/>
                </a:lnTo>
                <a:lnTo>
                  <a:pt x="1533385" y="614794"/>
                </a:lnTo>
                <a:lnTo>
                  <a:pt x="1533385" y="0"/>
                </a:lnTo>
                <a:close/>
              </a:path>
              <a:path w="1533525" h="750570">
                <a:moveTo>
                  <a:pt x="1533385" y="614794"/>
                </a:moveTo>
                <a:lnTo>
                  <a:pt x="830821" y="614794"/>
                </a:lnTo>
                <a:lnTo>
                  <a:pt x="1533385" y="615480"/>
                </a:lnTo>
                <a:lnTo>
                  <a:pt x="1533385" y="614794"/>
                </a:lnTo>
                <a:close/>
              </a:path>
            </a:pathLst>
          </a:custGeom>
          <a:solidFill>
            <a:srgbClr val="EA7025"/>
          </a:solidFill>
        </p:spPr>
        <p:txBody>
          <a:bodyPr wrap="square" lIns="0" tIns="0" rIns="0" bIns="0" rtlCol="0"/>
          <a:lstStyle/>
          <a:p>
            <a:endParaRPr dirty="0"/>
          </a:p>
        </p:txBody>
      </p:sp>
      <p:sp>
        <p:nvSpPr>
          <p:cNvPr id="58" name="object 24"/>
          <p:cNvSpPr txBox="1"/>
          <p:nvPr/>
        </p:nvSpPr>
        <p:spPr>
          <a:xfrm>
            <a:off x="6967134" y="3392618"/>
            <a:ext cx="142240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Avenir-Light"/>
                <a:cs typeface="Avenir-Light"/>
              </a:rPr>
              <a:t>Students</a:t>
            </a:r>
            <a:endParaRPr sz="2800" dirty="0">
              <a:latin typeface="Avenir-Light"/>
              <a:cs typeface="Avenir-Light"/>
            </a:endParaRPr>
          </a:p>
        </p:txBody>
      </p:sp>
      <p:sp>
        <p:nvSpPr>
          <p:cNvPr id="30" name="Rectangle 29"/>
          <p:cNvSpPr/>
          <p:nvPr/>
        </p:nvSpPr>
        <p:spPr>
          <a:xfrm>
            <a:off x="608338" y="1392740"/>
            <a:ext cx="2462313" cy="912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object 5"/>
          <p:cNvSpPr txBox="1"/>
          <p:nvPr/>
        </p:nvSpPr>
        <p:spPr>
          <a:xfrm>
            <a:off x="678844" y="1512359"/>
            <a:ext cx="2321298" cy="661720"/>
          </a:xfrm>
          <a:prstGeom prst="rect">
            <a:avLst/>
          </a:prstGeom>
        </p:spPr>
        <p:txBody>
          <a:bodyPr vert="horz" wrap="square" lIns="0" tIns="33020" rIns="0" bIns="0" rtlCol="0">
            <a:spAutoFit/>
          </a:bodyPr>
          <a:lstStyle/>
          <a:p>
            <a:pPr marL="377190" marR="5080" indent="-365125" algn="ctr">
              <a:lnSpc>
                <a:spcPts val="2300"/>
              </a:lnSpc>
              <a:spcBef>
                <a:spcPts val="260"/>
              </a:spcBef>
            </a:pPr>
            <a:r>
              <a:rPr sz="2000" dirty="0">
                <a:solidFill>
                  <a:srgbClr val="EA7025"/>
                </a:solidFill>
                <a:latin typeface="Avenir"/>
                <a:cs typeface="Avenir"/>
              </a:rPr>
              <a:t>Unde</a:t>
            </a:r>
            <a:r>
              <a:rPr sz="2000" spc="-40" dirty="0">
                <a:solidFill>
                  <a:srgbClr val="EA7025"/>
                </a:solidFill>
                <a:latin typeface="Avenir"/>
                <a:cs typeface="Avenir"/>
              </a:rPr>
              <a:t>r</a:t>
            </a:r>
            <a:r>
              <a:rPr sz="2000" dirty="0">
                <a:solidFill>
                  <a:srgbClr val="EA7025"/>
                </a:solidFill>
                <a:latin typeface="Avenir"/>
                <a:cs typeface="Avenir"/>
              </a:rPr>
              <a:t>graduat</a:t>
            </a:r>
            <a:r>
              <a:rPr lang="en-US" sz="2000" dirty="0">
                <a:solidFill>
                  <a:srgbClr val="EA7025"/>
                </a:solidFill>
                <a:latin typeface="Avenir"/>
                <a:cs typeface="Avenir"/>
              </a:rPr>
              <a:t>e</a:t>
            </a:r>
          </a:p>
          <a:p>
            <a:pPr marL="377190" marR="5080" indent="-365125" algn="ctr">
              <a:lnSpc>
                <a:spcPts val="2300"/>
              </a:lnSpc>
              <a:spcBef>
                <a:spcPts val="260"/>
              </a:spcBef>
            </a:pPr>
            <a:r>
              <a:rPr lang="en-US" sz="2000" dirty="0">
                <a:solidFill>
                  <a:srgbClr val="EA7025"/>
                </a:solidFill>
                <a:latin typeface="Avenir"/>
                <a:cs typeface="Avenir"/>
              </a:rPr>
              <a:t>Students</a:t>
            </a:r>
            <a:endParaRPr sz="2000" dirty="0">
              <a:solidFill>
                <a:srgbClr val="EA7025"/>
              </a:solidFill>
              <a:latin typeface="Avenir"/>
              <a:cs typeface="Avenir"/>
            </a:endParaRPr>
          </a:p>
        </p:txBody>
      </p:sp>
      <p:sp>
        <p:nvSpPr>
          <p:cNvPr id="31" name="Rectangle 30"/>
          <p:cNvSpPr/>
          <p:nvPr/>
        </p:nvSpPr>
        <p:spPr>
          <a:xfrm>
            <a:off x="7005943" y="1383983"/>
            <a:ext cx="2462313" cy="790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 name="object 17"/>
          <p:cNvSpPr txBox="1"/>
          <p:nvPr/>
        </p:nvSpPr>
        <p:spPr>
          <a:xfrm>
            <a:off x="7074297" y="1456774"/>
            <a:ext cx="2319656" cy="661720"/>
          </a:xfrm>
          <a:prstGeom prst="rect">
            <a:avLst/>
          </a:prstGeom>
        </p:spPr>
        <p:txBody>
          <a:bodyPr vert="horz" wrap="square" lIns="0" tIns="33020" rIns="0" bIns="0" rtlCol="0">
            <a:spAutoFit/>
          </a:bodyPr>
          <a:lstStyle/>
          <a:p>
            <a:pPr marL="45720" marR="5080" indent="-33020" algn="ctr">
              <a:lnSpc>
                <a:spcPts val="2300"/>
              </a:lnSpc>
              <a:spcBef>
                <a:spcPts val="260"/>
              </a:spcBef>
            </a:pPr>
            <a:r>
              <a:rPr sz="2000" dirty="0">
                <a:solidFill>
                  <a:srgbClr val="EA7025"/>
                </a:solidFill>
                <a:latin typeface="Avenir"/>
                <a:cs typeface="Avenir"/>
              </a:rPr>
              <a:t>Graduat</a:t>
            </a:r>
            <a:r>
              <a:rPr lang="en-US" sz="2000" dirty="0">
                <a:solidFill>
                  <a:srgbClr val="EA7025"/>
                </a:solidFill>
                <a:latin typeface="Avenir"/>
                <a:cs typeface="Avenir"/>
              </a:rPr>
              <a:t>e</a:t>
            </a:r>
          </a:p>
          <a:p>
            <a:pPr marL="45720" marR="5080" indent="-33020" algn="ctr">
              <a:lnSpc>
                <a:spcPts val="2300"/>
              </a:lnSpc>
              <a:spcBef>
                <a:spcPts val="260"/>
              </a:spcBef>
            </a:pPr>
            <a:r>
              <a:rPr lang="en-US" sz="2000" dirty="0">
                <a:solidFill>
                  <a:srgbClr val="EA7025"/>
                </a:solidFill>
                <a:latin typeface="Avenir"/>
                <a:cs typeface="Avenir"/>
              </a:rPr>
              <a:t>Students</a:t>
            </a:r>
            <a:endParaRPr sz="2000" dirty="0">
              <a:solidFill>
                <a:srgbClr val="EA7025"/>
              </a:solidFill>
              <a:latin typeface="Avenir"/>
              <a:cs typeface="Avenir"/>
            </a:endParaRPr>
          </a:p>
        </p:txBody>
      </p:sp>
      <p:sp>
        <p:nvSpPr>
          <p:cNvPr id="32" name="Rectangle 31"/>
          <p:cNvSpPr/>
          <p:nvPr/>
        </p:nvSpPr>
        <p:spPr>
          <a:xfrm>
            <a:off x="3887580" y="1392741"/>
            <a:ext cx="2462313" cy="674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 name="object 10"/>
          <p:cNvSpPr txBox="1"/>
          <p:nvPr/>
        </p:nvSpPr>
        <p:spPr>
          <a:xfrm>
            <a:off x="3890451" y="1565684"/>
            <a:ext cx="2319655" cy="328295"/>
          </a:xfrm>
          <a:prstGeom prst="rect">
            <a:avLst/>
          </a:prstGeom>
        </p:spPr>
        <p:txBody>
          <a:bodyPr vert="horz" wrap="square" lIns="0" tIns="33020" rIns="0" bIns="0" rtlCol="0">
            <a:spAutoFit/>
          </a:bodyPr>
          <a:lstStyle/>
          <a:p>
            <a:pPr marL="261620" marR="5080" indent="-249554" algn="ctr">
              <a:lnSpc>
                <a:spcPts val="2300"/>
              </a:lnSpc>
              <a:spcBef>
                <a:spcPts val="260"/>
              </a:spcBef>
            </a:pPr>
            <a:r>
              <a:rPr sz="2000" dirty="0">
                <a:solidFill>
                  <a:srgbClr val="EA7025"/>
                </a:solidFill>
                <a:latin typeface="Avenir"/>
                <a:cs typeface="Avenir"/>
              </a:rPr>
              <a:t>Female</a:t>
            </a:r>
            <a:r>
              <a:rPr lang="en-US" sz="2000" dirty="0">
                <a:solidFill>
                  <a:srgbClr val="EA7025"/>
                </a:solidFill>
                <a:latin typeface="Avenir"/>
                <a:cs typeface="Avenir"/>
              </a:rPr>
              <a:t>s </a:t>
            </a:r>
            <a:r>
              <a:rPr sz="2000" dirty="0">
                <a:solidFill>
                  <a:srgbClr val="EA7025"/>
                </a:solidFill>
                <a:latin typeface="Avenir"/>
                <a:cs typeface="Avenir"/>
              </a:rPr>
              <a:t>to</a:t>
            </a:r>
            <a:r>
              <a:rPr lang="en-US" sz="2000" dirty="0">
                <a:solidFill>
                  <a:srgbClr val="EA7025"/>
                </a:solidFill>
                <a:latin typeface="Avenir"/>
                <a:cs typeface="Avenir"/>
              </a:rPr>
              <a:t> </a:t>
            </a:r>
            <a:r>
              <a:rPr sz="2000" dirty="0">
                <a:solidFill>
                  <a:srgbClr val="EA7025"/>
                </a:solidFill>
                <a:latin typeface="Avenir"/>
                <a:cs typeface="Avenir"/>
              </a:rPr>
              <a:t>Male</a:t>
            </a:r>
            <a:r>
              <a:rPr lang="en-US" sz="2000" dirty="0">
                <a:solidFill>
                  <a:srgbClr val="EA7025"/>
                </a:solidFill>
                <a:latin typeface="Avenir"/>
                <a:cs typeface="Avenir"/>
              </a:rPr>
              <a:t>s</a:t>
            </a:r>
            <a:endParaRPr sz="2000" dirty="0">
              <a:solidFill>
                <a:srgbClr val="EA7025"/>
              </a:solidFill>
              <a:latin typeface="Avenir"/>
              <a:cs typeface="Avenir"/>
            </a:endParaRPr>
          </a:p>
        </p:txBody>
      </p:sp>
      <p:sp>
        <p:nvSpPr>
          <p:cNvPr id="33" name="Rectangle 32"/>
          <p:cNvSpPr/>
          <p:nvPr/>
        </p:nvSpPr>
        <p:spPr>
          <a:xfrm>
            <a:off x="1134041" y="4119499"/>
            <a:ext cx="3971359" cy="893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6" name="object 22"/>
          <p:cNvSpPr txBox="1"/>
          <p:nvPr/>
        </p:nvSpPr>
        <p:spPr>
          <a:xfrm>
            <a:off x="1214172" y="4288303"/>
            <a:ext cx="3814445" cy="622300"/>
          </a:xfrm>
          <a:prstGeom prst="rect">
            <a:avLst/>
          </a:prstGeom>
        </p:spPr>
        <p:txBody>
          <a:bodyPr vert="horz" wrap="square" lIns="0" tIns="12700" rIns="0" bIns="0" rtlCol="0">
            <a:spAutoFit/>
          </a:bodyPr>
          <a:lstStyle/>
          <a:p>
            <a:pPr algn="ctr">
              <a:lnSpc>
                <a:spcPts val="2350"/>
              </a:lnSpc>
              <a:spcBef>
                <a:spcPts val="100"/>
              </a:spcBef>
            </a:pPr>
            <a:r>
              <a:rPr lang="en-US" sz="2000" dirty="0">
                <a:solidFill>
                  <a:srgbClr val="EA7025"/>
                </a:solidFill>
                <a:latin typeface="Avenir"/>
                <a:cs typeface="Avenir"/>
              </a:rPr>
              <a:t>79</a:t>
            </a:r>
            <a:r>
              <a:rPr sz="2000" dirty="0">
                <a:solidFill>
                  <a:srgbClr val="EA7025"/>
                </a:solidFill>
                <a:latin typeface="Avenir"/>
                <a:cs typeface="Avenir"/>
              </a:rPr>
              <a:t>% </a:t>
            </a:r>
            <a:r>
              <a:rPr sz="2000" spc="-10" dirty="0">
                <a:solidFill>
                  <a:srgbClr val="EA7025"/>
                </a:solidFill>
                <a:latin typeface="Avenir"/>
                <a:cs typeface="Avenir"/>
              </a:rPr>
              <a:t>from </a:t>
            </a:r>
            <a:r>
              <a:rPr sz="2000" dirty="0">
                <a:solidFill>
                  <a:srgbClr val="EA7025"/>
                </a:solidFill>
                <a:latin typeface="Avenir"/>
                <a:cs typeface="Avenir"/>
              </a:rPr>
              <a:t>NC, </a:t>
            </a:r>
            <a:r>
              <a:rPr lang="en-US" sz="2000" dirty="0">
                <a:solidFill>
                  <a:srgbClr val="EA7025"/>
                </a:solidFill>
                <a:latin typeface="Avenir"/>
                <a:cs typeface="Avenir"/>
              </a:rPr>
              <a:t>20</a:t>
            </a:r>
            <a:r>
              <a:rPr sz="2000" dirty="0">
                <a:solidFill>
                  <a:srgbClr val="EA7025"/>
                </a:solidFill>
                <a:latin typeface="Avenir"/>
                <a:cs typeface="Avenir"/>
              </a:rPr>
              <a:t>%</a:t>
            </a:r>
            <a:r>
              <a:rPr sz="2000" spc="-90" dirty="0">
                <a:solidFill>
                  <a:srgbClr val="EA7025"/>
                </a:solidFill>
                <a:latin typeface="Avenir"/>
                <a:cs typeface="Avenir"/>
              </a:rPr>
              <a:t> </a:t>
            </a:r>
            <a:r>
              <a:rPr sz="2000" dirty="0">
                <a:solidFill>
                  <a:srgbClr val="EA7025"/>
                </a:solidFill>
                <a:latin typeface="Avenir"/>
                <a:cs typeface="Avenir"/>
              </a:rPr>
              <a:t>Out-of-State,</a:t>
            </a:r>
          </a:p>
          <a:p>
            <a:pPr algn="ctr">
              <a:lnSpc>
                <a:spcPts val="2350"/>
              </a:lnSpc>
            </a:pPr>
            <a:r>
              <a:rPr sz="2000" dirty="0">
                <a:solidFill>
                  <a:srgbClr val="EA7025"/>
                </a:solidFill>
                <a:latin typeface="Avenir"/>
                <a:cs typeface="Avenir"/>
              </a:rPr>
              <a:t>1%</a:t>
            </a:r>
            <a:r>
              <a:rPr sz="2000" spc="-100" dirty="0">
                <a:solidFill>
                  <a:srgbClr val="EA7025"/>
                </a:solidFill>
                <a:latin typeface="Avenir"/>
                <a:cs typeface="Avenir"/>
              </a:rPr>
              <a:t> </a:t>
            </a:r>
            <a:r>
              <a:rPr sz="2000" dirty="0">
                <a:solidFill>
                  <a:srgbClr val="EA7025"/>
                </a:solidFill>
                <a:latin typeface="Avenir"/>
                <a:cs typeface="Avenir"/>
              </a:rPr>
              <a:t>International</a:t>
            </a:r>
          </a:p>
        </p:txBody>
      </p:sp>
      <p:sp>
        <p:nvSpPr>
          <p:cNvPr id="34" name="Rectangle 33"/>
          <p:cNvSpPr/>
          <p:nvPr/>
        </p:nvSpPr>
        <p:spPr>
          <a:xfrm>
            <a:off x="6210106" y="4168462"/>
            <a:ext cx="3069062" cy="893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object 27"/>
          <p:cNvSpPr txBox="1"/>
          <p:nvPr/>
        </p:nvSpPr>
        <p:spPr>
          <a:xfrm>
            <a:off x="6247043" y="4281953"/>
            <a:ext cx="3032125" cy="622300"/>
          </a:xfrm>
          <a:prstGeom prst="rect">
            <a:avLst/>
          </a:prstGeom>
        </p:spPr>
        <p:txBody>
          <a:bodyPr vert="horz" wrap="square" lIns="0" tIns="12700" rIns="0" bIns="0" rtlCol="0">
            <a:spAutoFit/>
          </a:bodyPr>
          <a:lstStyle/>
          <a:p>
            <a:pPr algn="ctr">
              <a:lnSpc>
                <a:spcPts val="2350"/>
              </a:lnSpc>
              <a:spcBef>
                <a:spcPts val="100"/>
              </a:spcBef>
            </a:pPr>
            <a:r>
              <a:rPr sz="2000" dirty="0">
                <a:solidFill>
                  <a:srgbClr val="EA7025"/>
                </a:solidFill>
                <a:latin typeface="Avenir"/>
                <a:cs typeface="Avenir"/>
              </a:rPr>
              <a:t>46 States</a:t>
            </a:r>
            <a:r>
              <a:rPr sz="2000" spc="-100" dirty="0">
                <a:solidFill>
                  <a:srgbClr val="EA7025"/>
                </a:solidFill>
                <a:latin typeface="Avenir"/>
                <a:cs typeface="Avenir"/>
              </a:rPr>
              <a:t> </a:t>
            </a:r>
            <a:r>
              <a:rPr sz="2000" dirty="0">
                <a:solidFill>
                  <a:srgbClr val="EA7025"/>
                </a:solidFill>
                <a:latin typeface="Avenir"/>
                <a:cs typeface="Avenir"/>
              </a:rPr>
              <a:t>+</a:t>
            </a:r>
          </a:p>
          <a:p>
            <a:pPr algn="ctr">
              <a:lnSpc>
                <a:spcPts val="2350"/>
              </a:lnSpc>
            </a:pPr>
            <a:r>
              <a:rPr sz="2000" dirty="0">
                <a:solidFill>
                  <a:srgbClr val="EA7025"/>
                </a:solidFill>
                <a:latin typeface="Avenir"/>
                <a:cs typeface="Avenir"/>
              </a:rPr>
              <a:t>40 Countries</a:t>
            </a:r>
            <a:r>
              <a:rPr sz="2000" spc="-85" dirty="0">
                <a:solidFill>
                  <a:srgbClr val="EA7025"/>
                </a:solidFill>
                <a:latin typeface="Avenir"/>
                <a:cs typeface="Avenir"/>
              </a:rPr>
              <a:t> </a:t>
            </a:r>
            <a:r>
              <a:rPr sz="2000" spc="-5" dirty="0">
                <a:solidFill>
                  <a:srgbClr val="EA7025"/>
                </a:solidFill>
                <a:latin typeface="Avenir"/>
                <a:cs typeface="Avenir"/>
              </a:rPr>
              <a:t>Represented</a:t>
            </a:r>
            <a:endParaRPr sz="2000" dirty="0">
              <a:solidFill>
                <a:srgbClr val="EA7025"/>
              </a:solidFill>
              <a:latin typeface="Avenir"/>
              <a:cs typeface="Avenir"/>
            </a:endParaRPr>
          </a:p>
        </p:txBody>
      </p:sp>
    </p:spTree>
    <p:extLst>
      <p:ext uri="{BB962C8B-B14F-4D97-AF65-F5344CB8AC3E}">
        <p14:creationId xmlns:p14="http://schemas.microsoft.com/office/powerpoint/2010/main" val="348289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342900" y="340080"/>
            <a:ext cx="9372600" cy="2824886"/>
          </a:xfrm>
          <a:prstGeom prst="rect">
            <a:avLst/>
          </a:prstGeom>
          <a:blipFill>
            <a:blip r:embed="rId3" cstate="print"/>
            <a:stretch>
              <a:fillRect/>
            </a:stretch>
          </a:blipFill>
        </p:spPr>
        <p:txBody>
          <a:bodyPr wrap="square" lIns="0" tIns="0" rIns="0" bIns="0" rtlCol="0"/>
          <a:lstStyle/>
          <a:p>
            <a:endParaRPr dirty="0"/>
          </a:p>
        </p:txBody>
      </p:sp>
      <p:sp>
        <p:nvSpPr>
          <p:cNvPr id="12" name="object 3"/>
          <p:cNvSpPr/>
          <p:nvPr/>
        </p:nvSpPr>
        <p:spPr>
          <a:xfrm>
            <a:off x="5108359" y="3329559"/>
            <a:ext cx="2217610" cy="1985391"/>
          </a:xfrm>
          <a:prstGeom prst="rect">
            <a:avLst/>
          </a:prstGeom>
          <a:blipFill>
            <a:blip r:embed="rId4" cstate="print"/>
            <a:stretch>
              <a:fillRect/>
            </a:stretch>
          </a:blipFill>
        </p:spPr>
        <p:txBody>
          <a:bodyPr wrap="square" lIns="0" tIns="0" rIns="0" bIns="0" rtlCol="0"/>
          <a:lstStyle/>
          <a:p>
            <a:endParaRPr dirty="0"/>
          </a:p>
        </p:txBody>
      </p:sp>
      <p:sp>
        <p:nvSpPr>
          <p:cNvPr id="13" name="object 4"/>
          <p:cNvSpPr/>
          <p:nvPr/>
        </p:nvSpPr>
        <p:spPr>
          <a:xfrm>
            <a:off x="2724911" y="3329559"/>
            <a:ext cx="2231059" cy="1985387"/>
          </a:xfrm>
          <a:prstGeom prst="rect">
            <a:avLst/>
          </a:prstGeom>
          <a:blipFill>
            <a:blip r:embed="rId5" cstate="print"/>
            <a:stretch>
              <a:fillRect/>
            </a:stretch>
          </a:blipFill>
        </p:spPr>
        <p:txBody>
          <a:bodyPr wrap="square" lIns="0" tIns="0" rIns="0" bIns="0" rtlCol="0"/>
          <a:lstStyle/>
          <a:p>
            <a:endParaRPr dirty="0"/>
          </a:p>
        </p:txBody>
      </p:sp>
      <p:sp>
        <p:nvSpPr>
          <p:cNvPr id="14" name="object 5"/>
          <p:cNvSpPr/>
          <p:nvPr/>
        </p:nvSpPr>
        <p:spPr>
          <a:xfrm>
            <a:off x="7478369" y="3329559"/>
            <a:ext cx="2233383" cy="1988197"/>
          </a:xfrm>
          <a:prstGeom prst="rect">
            <a:avLst/>
          </a:prstGeom>
          <a:blipFill>
            <a:blip r:embed="rId6" cstate="print"/>
            <a:stretch>
              <a:fillRect/>
            </a:stretch>
          </a:blipFill>
        </p:spPr>
        <p:txBody>
          <a:bodyPr wrap="square" lIns="0" tIns="0" rIns="0" bIns="0" rtlCol="0"/>
          <a:lstStyle/>
          <a:p>
            <a:endParaRPr dirty="0"/>
          </a:p>
        </p:txBody>
      </p:sp>
      <p:sp>
        <p:nvSpPr>
          <p:cNvPr id="15" name="object 6"/>
          <p:cNvSpPr/>
          <p:nvPr/>
        </p:nvSpPr>
        <p:spPr>
          <a:xfrm>
            <a:off x="342900" y="3329559"/>
            <a:ext cx="2235708" cy="1988197"/>
          </a:xfrm>
          <a:prstGeom prst="rect">
            <a:avLst/>
          </a:prstGeom>
          <a:blipFill>
            <a:blip r:embed="rId7" cstate="print"/>
            <a:stretch>
              <a:fillRect/>
            </a:stretch>
          </a:blipFill>
        </p:spPr>
        <p:txBody>
          <a:bodyPr wrap="square" lIns="0" tIns="0" rIns="0" bIns="0" rtlCol="0"/>
          <a:lstStyle/>
          <a:p>
            <a:endParaRPr dirty="0"/>
          </a:p>
        </p:txBody>
      </p:sp>
      <p:sp>
        <p:nvSpPr>
          <p:cNvPr id="16" name="object 7"/>
          <p:cNvSpPr txBox="1"/>
          <p:nvPr/>
        </p:nvSpPr>
        <p:spPr>
          <a:xfrm>
            <a:off x="4569164" y="2101664"/>
            <a:ext cx="5452188"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venir"/>
                <a:cs typeface="Avenir"/>
              </a:rPr>
              <a:t>3 Hands-</a:t>
            </a:r>
            <a:r>
              <a:rPr lang="en-US" sz="2400" dirty="0">
                <a:solidFill>
                  <a:srgbClr val="FFFFFF"/>
                </a:solidFill>
                <a:latin typeface="Avenir"/>
                <a:cs typeface="Avenir"/>
              </a:rPr>
              <a:t>O</a:t>
            </a:r>
            <a:r>
              <a:rPr sz="2400" dirty="0">
                <a:solidFill>
                  <a:srgbClr val="FFFFFF"/>
                </a:solidFill>
                <a:latin typeface="Avenir"/>
                <a:cs typeface="Avenir"/>
              </a:rPr>
              <a:t>n </a:t>
            </a:r>
            <a:r>
              <a:rPr lang="en-US" sz="2400" spc="-10" dirty="0">
                <a:solidFill>
                  <a:srgbClr val="FFFFFF"/>
                </a:solidFill>
                <a:latin typeface="Avenir"/>
                <a:cs typeface="Avenir"/>
              </a:rPr>
              <a:t>P</a:t>
            </a:r>
            <a:r>
              <a:rPr sz="2400" spc="-10" dirty="0">
                <a:solidFill>
                  <a:srgbClr val="FFFFFF"/>
                </a:solidFill>
                <a:latin typeface="Avenir"/>
                <a:cs typeface="Avenir"/>
              </a:rPr>
              <a:t>rojects </a:t>
            </a:r>
            <a:r>
              <a:rPr lang="en-US" sz="2400" spc="-10" dirty="0">
                <a:solidFill>
                  <a:srgbClr val="FFFFFF"/>
                </a:solidFill>
                <a:latin typeface="Avenir"/>
                <a:cs typeface="Avenir"/>
              </a:rPr>
              <a:t>F</a:t>
            </a:r>
            <a:r>
              <a:rPr sz="2400" spc="-10" dirty="0">
                <a:solidFill>
                  <a:srgbClr val="FFFFFF"/>
                </a:solidFill>
                <a:latin typeface="Avenir"/>
                <a:cs typeface="Avenir"/>
              </a:rPr>
              <a:t>reshman</a:t>
            </a:r>
            <a:r>
              <a:rPr sz="2400" spc="-20" dirty="0">
                <a:solidFill>
                  <a:srgbClr val="FFFFFF"/>
                </a:solidFill>
                <a:latin typeface="Avenir"/>
                <a:cs typeface="Avenir"/>
              </a:rPr>
              <a:t> </a:t>
            </a:r>
            <a:r>
              <a:rPr lang="en-US" sz="2400" dirty="0">
                <a:solidFill>
                  <a:srgbClr val="FFFFFF"/>
                </a:solidFill>
                <a:latin typeface="Avenir"/>
                <a:cs typeface="Avenir"/>
              </a:rPr>
              <a:t>Y</a:t>
            </a:r>
            <a:r>
              <a:rPr sz="2400" dirty="0">
                <a:solidFill>
                  <a:srgbClr val="FFFFFF"/>
                </a:solidFill>
                <a:latin typeface="Avenir"/>
                <a:cs typeface="Avenir"/>
              </a:rPr>
              <a:t>ear</a:t>
            </a:r>
            <a:endParaRPr sz="2400" dirty="0">
              <a:latin typeface="Avenir"/>
              <a:cs typeface="Avenir"/>
            </a:endParaRPr>
          </a:p>
        </p:txBody>
      </p:sp>
      <p:sp>
        <p:nvSpPr>
          <p:cNvPr id="17" name="object 8"/>
          <p:cNvSpPr txBox="1"/>
          <p:nvPr/>
        </p:nvSpPr>
        <p:spPr>
          <a:xfrm>
            <a:off x="5450718" y="1000125"/>
            <a:ext cx="4564380" cy="391160"/>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FFFFFF"/>
                </a:solidFill>
                <a:latin typeface="Avenir"/>
                <a:cs typeface="Avenir"/>
              </a:rPr>
              <a:t>Creek </a:t>
            </a:r>
            <a:r>
              <a:rPr sz="2400" dirty="0">
                <a:solidFill>
                  <a:srgbClr val="FFFFFF"/>
                </a:solidFill>
                <a:latin typeface="Avenir"/>
                <a:cs typeface="Avenir"/>
              </a:rPr>
              <a:t>Makerspace</a:t>
            </a:r>
            <a:endParaRPr sz="2400" dirty="0">
              <a:latin typeface="Avenir"/>
              <a:cs typeface="Avenir"/>
            </a:endParaRPr>
          </a:p>
        </p:txBody>
      </p:sp>
      <p:sp>
        <p:nvSpPr>
          <p:cNvPr id="18" name="object 9"/>
          <p:cNvSpPr txBox="1"/>
          <p:nvPr/>
        </p:nvSpPr>
        <p:spPr>
          <a:xfrm>
            <a:off x="580136" y="378304"/>
            <a:ext cx="3458997" cy="2128275"/>
          </a:xfrm>
          <a:prstGeom prst="rect">
            <a:avLst/>
          </a:prstGeom>
        </p:spPr>
        <p:txBody>
          <a:bodyPr vert="horz" wrap="square" lIns="0" tIns="134620" rIns="0" bIns="0" rtlCol="0">
            <a:spAutoFit/>
          </a:bodyPr>
          <a:lstStyle/>
          <a:p>
            <a:pPr marL="12700">
              <a:lnSpc>
                <a:spcPct val="100000"/>
              </a:lnSpc>
              <a:spcBef>
                <a:spcPts val="1060"/>
              </a:spcBef>
            </a:pPr>
            <a:r>
              <a:rPr sz="2400" dirty="0">
                <a:solidFill>
                  <a:srgbClr val="FFFFFF"/>
                </a:solidFill>
                <a:latin typeface="Avenir"/>
                <a:cs typeface="Avenir"/>
              </a:rPr>
              <a:t>School of</a:t>
            </a:r>
            <a:r>
              <a:rPr sz="2400" spc="-100" dirty="0">
                <a:solidFill>
                  <a:srgbClr val="FFFFFF"/>
                </a:solidFill>
                <a:latin typeface="Avenir"/>
                <a:cs typeface="Avenir"/>
              </a:rPr>
              <a:t> </a:t>
            </a:r>
            <a:r>
              <a:rPr sz="2400" dirty="0">
                <a:solidFill>
                  <a:srgbClr val="FFFFFF"/>
                </a:solidFill>
                <a:latin typeface="Avenir"/>
                <a:cs typeface="Avenir"/>
              </a:rPr>
              <a:t>Engineering</a:t>
            </a:r>
            <a:endParaRPr lang="en-US" sz="2400" dirty="0">
              <a:solidFill>
                <a:srgbClr val="FFFFFF"/>
              </a:solidFill>
              <a:latin typeface="Avenir"/>
              <a:cs typeface="Avenir"/>
            </a:endParaRPr>
          </a:p>
          <a:p>
            <a:pPr marL="12700">
              <a:lnSpc>
                <a:spcPct val="100000"/>
              </a:lnSpc>
              <a:spcBef>
                <a:spcPts val="1060"/>
              </a:spcBef>
            </a:pPr>
            <a:endParaRPr sz="2000" dirty="0">
              <a:latin typeface="Avenir"/>
              <a:cs typeface="Avenir"/>
            </a:endParaRPr>
          </a:p>
          <a:p>
            <a:pPr marL="298450" marR="438784" indent="-285750">
              <a:lnSpc>
                <a:spcPct val="120400"/>
              </a:lnSpc>
              <a:spcBef>
                <a:spcPts val="280"/>
              </a:spcBef>
              <a:buFont typeface="Arial" panose="020B0604020202020204" pitchFamily="34" charset="0"/>
              <a:buChar char="•"/>
            </a:pPr>
            <a:r>
              <a:rPr sz="1800" dirty="0">
                <a:solidFill>
                  <a:srgbClr val="FFFFFF"/>
                </a:solidFill>
                <a:latin typeface="Avenir"/>
                <a:cs typeface="Avenir"/>
              </a:rPr>
              <a:t>Mechanical</a:t>
            </a:r>
            <a:endParaRPr lang="en-US" sz="1800" dirty="0">
              <a:solidFill>
                <a:srgbClr val="FFFFFF"/>
              </a:solidFill>
              <a:latin typeface="Avenir"/>
              <a:cs typeface="Avenir"/>
            </a:endParaRPr>
          </a:p>
          <a:p>
            <a:pPr marL="298450" marR="438784" indent="-285750">
              <a:lnSpc>
                <a:spcPct val="120400"/>
              </a:lnSpc>
              <a:spcBef>
                <a:spcPts val="280"/>
              </a:spcBef>
              <a:buFont typeface="Arial" panose="020B0604020202020204" pitchFamily="34" charset="0"/>
              <a:buChar char="•"/>
            </a:pPr>
            <a:r>
              <a:rPr sz="1800" dirty="0">
                <a:solidFill>
                  <a:srgbClr val="FFFFFF"/>
                </a:solidFill>
                <a:latin typeface="Avenir"/>
                <a:cs typeface="Avenir"/>
              </a:rPr>
              <a:t>Chemical/Pharmaceutical</a:t>
            </a:r>
            <a:endParaRPr lang="en-US" sz="1800" dirty="0">
              <a:solidFill>
                <a:srgbClr val="FFFFFF"/>
              </a:solidFill>
              <a:latin typeface="Avenir"/>
              <a:cs typeface="Avenir"/>
            </a:endParaRPr>
          </a:p>
          <a:p>
            <a:pPr marL="298450" marR="438784" indent="-285750">
              <a:lnSpc>
                <a:spcPct val="120400"/>
              </a:lnSpc>
              <a:spcBef>
                <a:spcPts val="280"/>
              </a:spcBef>
              <a:buFont typeface="Arial" panose="020B0604020202020204" pitchFamily="34" charset="0"/>
              <a:buChar char="•"/>
            </a:pPr>
            <a:r>
              <a:rPr lang="en-US" dirty="0">
                <a:solidFill>
                  <a:srgbClr val="FFFFFF"/>
                </a:solidFill>
                <a:latin typeface="Avenir"/>
                <a:cs typeface="Avenir"/>
              </a:rPr>
              <a:t>Electrical</a:t>
            </a:r>
            <a:endParaRPr sz="1800" dirty="0">
              <a:latin typeface="Avenir"/>
              <a:cs typeface="Avenir"/>
            </a:endParaRPr>
          </a:p>
        </p:txBody>
      </p:sp>
      <p:sp>
        <p:nvSpPr>
          <p:cNvPr id="19" name="object 10"/>
          <p:cNvSpPr/>
          <p:nvPr/>
        </p:nvSpPr>
        <p:spPr>
          <a:xfrm>
            <a:off x="4036675" y="466724"/>
            <a:ext cx="2200460" cy="2526379"/>
          </a:xfrm>
          <a:prstGeom prst="rect">
            <a:avLst/>
          </a:prstGeom>
          <a:blipFill>
            <a:blip r:embed="rId8"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5038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
          <p:cNvSpPr/>
          <p:nvPr/>
        </p:nvSpPr>
        <p:spPr>
          <a:xfrm>
            <a:off x="342900" y="1346003"/>
            <a:ext cx="5125720" cy="2654495"/>
          </a:xfrm>
          <a:custGeom>
            <a:avLst/>
            <a:gdLst/>
            <a:ahLst/>
            <a:cxnLst/>
            <a:rect l="l" t="t" r="r" b="b"/>
            <a:pathLst>
              <a:path w="4082415" h="887094">
                <a:moveTo>
                  <a:pt x="0" y="886968"/>
                </a:moveTo>
                <a:lnTo>
                  <a:pt x="4082148" y="886968"/>
                </a:lnTo>
                <a:lnTo>
                  <a:pt x="4082148" y="0"/>
                </a:lnTo>
                <a:lnTo>
                  <a:pt x="0" y="0"/>
                </a:lnTo>
                <a:lnTo>
                  <a:pt x="0" y="886968"/>
                </a:lnTo>
                <a:close/>
              </a:path>
            </a:pathLst>
          </a:custGeom>
          <a:solidFill>
            <a:srgbClr val="EA7025"/>
          </a:solidFill>
        </p:spPr>
        <p:txBody>
          <a:bodyPr wrap="square" lIns="0" tIns="0" rIns="0" bIns="0" rtlCol="0"/>
          <a:lstStyle/>
          <a:p>
            <a:endParaRPr dirty="0"/>
          </a:p>
        </p:txBody>
      </p:sp>
      <p:sp>
        <p:nvSpPr>
          <p:cNvPr id="14" name="object 2"/>
          <p:cNvSpPr/>
          <p:nvPr/>
        </p:nvSpPr>
        <p:spPr>
          <a:xfrm>
            <a:off x="342900" y="334899"/>
            <a:ext cx="9372600" cy="896112"/>
          </a:xfrm>
          <a:prstGeom prst="rect">
            <a:avLst/>
          </a:prstGeom>
          <a:blipFill>
            <a:blip r:embed="rId3" cstate="print"/>
            <a:stretch>
              <a:fillRect/>
            </a:stretch>
          </a:blipFill>
        </p:spPr>
        <p:txBody>
          <a:bodyPr wrap="square" lIns="0" tIns="0" rIns="0" bIns="0" rtlCol="0"/>
          <a:lstStyle/>
          <a:p>
            <a:endParaRPr dirty="0"/>
          </a:p>
        </p:txBody>
      </p:sp>
      <p:sp>
        <p:nvSpPr>
          <p:cNvPr id="15" name="object 3"/>
          <p:cNvSpPr/>
          <p:nvPr/>
        </p:nvSpPr>
        <p:spPr>
          <a:xfrm>
            <a:off x="5633351" y="1352270"/>
            <a:ext cx="4082148" cy="2648229"/>
          </a:xfrm>
          <a:prstGeom prst="rect">
            <a:avLst/>
          </a:prstGeom>
          <a:blipFill>
            <a:blip r:embed="rId4" cstate="print"/>
            <a:stretch>
              <a:fillRect/>
            </a:stretch>
          </a:blipFill>
        </p:spPr>
        <p:txBody>
          <a:bodyPr wrap="square" lIns="0" tIns="0" rIns="0" bIns="0" rtlCol="0"/>
          <a:lstStyle/>
          <a:p>
            <a:endParaRPr dirty="0"/>
          </a:p>
        </p:txBody>
      </p:sp>
      <p:sp>
        <p:nvSpPr>
          <p:cNvPr id="16" name="object 4"/>
          <p:cNvSpPr txBox="1">
            <a:spLocks noGrp="1"/>
          </p:cNvSpPr>
          <p:nvPr>
            <p:ph type="title"/>
          </p:nvPr>
        </p:nvSpPr>
        <p:spPr>
          <a:xfrm>
            <a:off x="711200" y="466725"/>
            <a:ext cx="5269230" cy="660400"/>
          </a:xfrm>
          <a:prstGeom prst="rect">
            <a:avLst/>
          </a:prstGeom>
        </p:spPr>
        <p:txBody>
          <a:bodyPr vert="horz" wrap="square" lIns="0" tIns="12700" rIns="0" bIns="0" rtlCol="0">
            <a:spAutoFit/>
          </a:bodyPr>
          <a:lstStyle/>
          <a:p>
            <a:pPr marL="12700">
              <a:lnSpc>
                <a:spcPts val="2740"/>
              </a:lnSpc>
              <a:spcBef>
                <a:spcPts val="100"/>
              </a:spcBef>
            </a:pPr>
            <a:r>
              <a:rPr dirty="0"/>
              <a:t>Catherine </a:t>
            </a:r>
            <a:r>
              <a:rPr spc="-110" dirty="0"/>
              <a:t>W. </a:t>
            </a:r>
            <a:r>
              <a:rPr spc="-30" dirty="0"/>
              <a:t>Wood </a:t>
            </a:r>
            <a:r>
              <a:rPr dirty="0"/>
              <a:t>School of</a:t>
            </a:r>
            <a:r>
              <a:rPr spc="40" dirty="0"/>
              <a:t> </a:t>
            </a:r>
            <a:r>
              <a:rPr dirty="0"/>
              <a:t>Nursing</a:t>
            </a:r>
          </a:p>
          <a:p>
            <a:pPr marL="12700">
              <a:lnSpc>
                <a:spcPts val="2260"/>
              </a:lnSpc>
            </a:pPr>
            <a:r>
              <a:rPr sz="2000" i="1" dirty="0">
                <a:latin typeface="Chronicle Text G2"/>
                <a:cs typeface="Chronicle Text G2"/>
              </a:rPr>
              <a:t>Bachelor of Science in </a:t>
            </a:r>
            <a:r>
              <a:rPr sz="2000" i="1" spc="-10" dirty="0">
                <a:latin typeface="Chronicle Text G2"/>
                <a:cs typeface="Chronicle Text G2"/>
              </a:rPr>
              <a:t>Nursing</a:t>
            </a:r>
            <a:r>
              <a:rPr sz="2000" i="1" spc="-75" dirty="0">
                <a:latin typeface="Chronicle Text G2"/>
                <a:cs typeface="Chronicle Text G2"/>
              </a:rPr>
              <a:t> </a:t>
            </a:r>
            <a:r>
              <a:rPr sz="2000" i="1" dirty="0">
                <a:latin typeface="Chronicle Text G2"/>
                <a:cs typeface="Chronicle Text G2"/>
              </a:rPr>
              <a:t>(BSN)</a:t>
            </a:r>
            <a:endParaRPr sz="2000" dirty="0">
              <a:latin typeface="Chronicle Text G2"/>
              <a:cs typeface="Chronicle Text G2"/>
            </a:endParaRPr>
          </a:p>
        </p:txBody>
      </p:sp>
      <p:sp>
        <p:nvSpPr>
          <p:cNvPr id="17" name="object 5"/>
          <p:cNvSpPr/>
          <p:nvPr/>
        </p:nvSpPr>
        <p:spPr>
          <a:xfrm>
            <a:off x="7491565" y="4562208"/>
            <a:ext cx="2287435" cy="648017"/>
          </a:xfrm>
          <a:prstGeom prst="rect">
            <a:avLst/>
          </a:prstGeom>
          <a:blipFill>
            <a:blip r:embed="rId5" cstate="print"/>
            <a:stretch>
              <a:fillRect/>
            </a:stretch>
          </a:blipFill>
        </p:spPr>
        <p:txBody>
          <a:bodyPr wrap="square" lIns="0" tIns="0" rIns="0" bIns="0" rtlCol="0"/>
          <a:lstStyle/>
          <a:p>
            <a:endParaRPr dirty="0"/>
          </a:p>
        </p:txBody>
      </p:sp>
      <p:sp>
        <p:nvSpPr>
          <p:cNvPr id="18" name="object 6"/>
          <p:cNvSpPr/>
          <p:nvPr/>
        </p:nvSpPr>
        <p:spPr>
          <a:xfrm>
            <a:off x="6265961" y="4407110"/>
            <a:ext cx="1085968" cy="749531"/>
          </a:xfrm>
          <a:prstGeom prst="rect">
            <a:avLst/>
          </a:prstGeom>
          <a:blipFill>
            <a:blip r:embed="rId6" cstate="print"/>
            <a:stretch>
              <a:fillRect/>
            </a:stretch>
          </a:blipFill>
        </p:spPr>
        <p:txBody>
          <a:bodyPr wrap="square" lIns="0" tIns="0" rIns="0" bIns="0" rtlCol="0"/>
          <a:lstStyle/>
          <a:p>
            <a:endParaRPr dirty="0"/>
          </a:p>
        </p:txBody>
      </p:sp>
      <p:sp>
        <p:nvSpPr>
          <p:cNvPr id="19" name="object 7"/>
          <p:cNvSpPr/>
          <p:nvPr/>
        </p:nvSpPr>
        <p:spPr>
          <a:xfrm>
            <a:off x="3239952" y="4679150"/>
            <a:ext cx="1092703" cy="491711"/>
          </a:xfrm>
          <a:prstGeom prst="rect">
            <a:avLst/>
          </a:prstGeom>
          <a:blipFill>
            <a:blip r:embed="rId7" cstate="print"/>
            <a:stretch>
              <a:fillRect/>
            </a:stretch>
          </a:blipFill>
        </p:spPr>
        <p:txBody>
          <a:bodyPr wrap="square" lIns="0" tIns="0" rIns="0" bIns="0" rtlCol="0"/>
          <a:lstStyle/>
          <a:p>
            <a:endParaRPr dirty="0"/>
          </a:p>
        </p:txBody>
      </p:sp>
      <p:sp>
        <p:nvSpPr>
          <p:cNvPr id="20" name="object 8"/>
          <p:cNvSpPr/>
          <p:nvPr/>
        </p:nvSpPr>
        <p:spPr>
          <a:xfrm>
            <a:off x="4551667" y="4710484"/>
            <a:ext cx="1514244" cy="464765"/>
          </a:xfrm>
          <a:prstGeom prst="rect">
            <a:avLst/>
          </a:prstGeom>
          <a:blipFill>
            <a:blip r:embed="rId8" cstate="print"/>
            <a:stretch>
              <a:fillRect/>
            </a:stretch>
          </a:blipFill>
        </p:spPr>
        <p:txBody>
          <a:bodyPr wrap="square" lIns="0" tIns="0" rIns="0" bIns="0" rtlCol="0"/>
          <a:lstStyle/>
          <a:p>
            <a:endParaRPr dirty="0"/>
          </a:p>
        </p:txBody>
      </p:sp>
      <p:sp>
        <p:nvSpPr>
          <p:cNvPr id="21" name="object 9"/>
          <p:cNvSpPr/>
          <p:nvPr/>
        </p:nvSpPr>
        <p:spPr>
          <a:xfrm>
            <a:off x="342900" y="4605039"/>
            <a:ext cx="1464259" cy="604474"/>
          </a:xfrm>
          <a:prstGeom prst="rect">
            <a:avLst/>
          </a:prstGeom>
          <a:blipFill>
            <a:blip r:embed="rId9" cstate="print"/>
            <a:stretch>
              <a:fillRect/>
            </a:stretch>
          </a:blipFill>
        </p:spPr>
        <p:txBody>
          <a:bodyPr wrap="square" lIns="0" tIns="0" rIns="0" bIns="0" rtlCol="0"/>
          <a:lstStyle/>
          <a:p>
            <a:endParaRPr dirty="0"/>
          </a:p>
        </p:txBody>
      </p:sp>
      <p:sp>
        <p:nvSpPr>
          <p:cNvPr id="22" name="object 10"/>
          <p:cNvSpPr/>
          <p:nvPr/>
        </p:nvSpPr>
        <p:spPr>
          <a:xfrm>
            <a:off x="1968246" y="4618164"/>
            <a:ext cx="1076261" cy="547160"/>
          </a:xfrm>
          <a:prstGeom prst="rect">
            <a:avLst/>
          </a:prstGeom>
          <a:blipFill>
            <a:blip r:embed="rId10" cstate="print"/>
            <a:stretch>
              <a:fillRect/>
            </a:stretch>
          </a:blipFill>
        </p:spPr>
        <p:txBody>
          <a:bodyPr wrap="square" lIns="0" tIns="0" rIns="0" bIns="0" rtlCol="0"/>
          <a:lstStyle/>
          <a:p>
            <a:endParaRPr dirty="0"/>
          </a:p>
        </p:txBody>
      </p:sp>
      <p:sp>
        <p:nvSpPr>
          <p:cNvPr id="24" name="object 12"/>
          <p:cNvSpPr txBox="1"/>
          <p:nvPr/>
        </p:nvSpPr>
        <p:spPr>
          <a:xfrm>
            <a:off x="359441" y="4098551"/>
            <a:ext cx="5219065" cy="330200"/>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231F20"/>
                </a:solidFill>
                <a:latin typeface="Avenir"/>
                <a:cs typeface="Avenir"/>
              </a:rPr>
              <a:t>Strong </a:t>
            </a:r>
            <a:r>
              <a:rPr sz="2000" spc="-5" dirty="0">
                <a:solidFill>
                  <a:srgbClr val="231F20"/>
                </a:solidFill>
                <a:latin typeface="Avenir"/>
                <a:cs typeface="Avenir"/>
              </a:rPr>
              <a:t>relationships </a:t>
            </a:r>
            <a:r>
              <a:rPr sz="2000" dirty="0">
                <a:solidFill>
                  <a:srgbClr val="231F20"/>
                </a:solidFill>
                <a:latin typeface="Avenir"/>
                <a:cs typeface="Avenir"/>
              </a:rPr>
              <a:t>with </a:t>
            </a:r>
            <a:r>
              <a:rPr sz="2000" spc="-5" dirty="0">
                <a:solidFill>
                  <a:srgbClr val="231F20"/>
                </a:solidFill>
                <a:latin typeface="Avenir"/>
                <a:cs typeface="Avenir"/>
              </a:rPr>
              <a:t>providers</a:t>
            </a:r>
            <a:r>
              <a:rPr sz="2000" spc="-35" dirty="0">
                <a:solidFill>
                  <a:srgbClr val="231F20"/>
                </a:solidFill>
                <a:latin typeface="Avenir"/>
                <a:cs typeface="Avenir"/>
              </a:rPr>
              <a:t> </a:t>
            </a:r>
            <a:r>
              <a:rPr sz="2000" dirty="0">
                <a:solidFill>
                  <a:srgbClr val="231F20"/>
                </a:solidFill>
                <a:latin typeface="Avenir"/>
                <a:cs typeface="Avenir"/>
              </a:rPr>
              <a:t>including:</a:t>
            </a:r>
            <a:endParaRPr sz="2000" dirty="0">
              <a:latin typeface="Avenir"/>
              <a:cs typeface="Avenir"/>
            </a:endParaRPr>
          </a:p>
        </p:txBody>
      </p:sp>
      <p:sp>
        <p:nvSpPr>
          <p:cNvPr id="26" name="TextBox 25"/>
          <p:cNvSpPr txBox="1"/>
          <p:nvPr/>
        </p:nvSpPr>
        <p:spPr>
          <a:xfrm>
            <a:off x="234469" y="1387063"/>
            <a:ext cx="5353683" cy="2585323"/>
          </a:xfrm>
          <a:prstGeom prst="rect">
            <a:avLst/>
          </a:prstGeom>
          <a:noFill/>
        </p:spPr>
        <p:txBody>
          <a:bodyPr wrap="square" rtlCol="0" anchor="t">
            <a:spAutoFit/>
          </a:bodyPr>
          <a:lstStyle/>
          <a:p>
            <a:pPr marL="622300" marR="905510" indent="-241300">
              <a:buChar char="•"/>
              <a:tabLst>
                <a:tab pos="622300" algn="l"/>
              </a:tabLst>
            </a:pPr>
            <a:r>
              <a:rPr lang="en-US" dirty="0">
                <a:solidFill>
                  <a:srgbClr val="FFFFFF"/>
                </a:solidFill>
                <a:latin typeface="Avenir"/>
                <a:cs typeface="Avenir"/>
              </a:rPr>
              <a:t>Clinical </a:t>
            </a:r>
            <a:r>
              <a:rPr lang="en-US" spc="-5" dirty="0">
                <a:solidFill>
                  <a:srgbClr val="FFFFFF"/>
                </a:solidFill>
                <a:latin typeface="Avenir"/>
                <a:cs typeface="Avenir"/>
              </a:rPr>
              <a:t>rotations </a:t>
            </a:r>
            <a:r>
              <a:rPr lang="en-US" dirty="0">
                <a:solidFill>
                  <a:srgbClr val="FFFFFF"/>
                </a:solidFill>
                <a:latin typeface="Avenir"/>
                <a:cs typeface="Avenir"/>
              </a:rPr>
              <a:t>starting in</a:t>
            </a:r>
            <a:r>
              <a:rPr lang="en-US" spc="-90" dirty="0">
                <a:solidFill>
                  <a:srgbClr val="FFFFFF"/>
                </a:solidFill>
                <a:latin typeface="Avenir"/>
                <a:cs typeface="Avenir"/>
              </a:rPr>
              <a:t> </a:t>
            </a:r>
            <a:r>
              <a:rPr lang="en-US" dirty="0">
                <a:solidFill>
                  <a:srgbClr val="FFFFFF"/>
                </a:solidFill>
                <a:latin typeface="Avenir"/>
                <a:cs typeface="Avenir"/>
              </a:rPr>
              <a:t>the  </a:t>
            </a:r>
            <a:r>
              <a:rPr lang="en-US" spc="-10" dirty="0">
                <a:solidFill>
                  <a:srgbClr val="FFFFFF"/>
                </a:solidFill>
                <a:latin typeface="Avenir"/>
                <a:cs typeface="Avenir"/>
              </a:rPr>
              <a:t>first</a:t>
            </a:r>
            <a:r>
              <a:rPr lang="en-US" spc="-85" dirty="0">
                <a:solidFill>
                  <a:srgbClr val="FFFFFF"/>
                </a:solidFill>
                <a:latin typeface="Avenir"/>
                <a:cs typeface="Avenir"/>
              </a:rPr>
              <a:t> </a:t>
            </a:r>
            <a:r>
              <a:rPr lang="en-US" dirty="0">
                <a:solidFill>
                  <a:srgbClr val="FFFFFF"/>
                </a:solidFill>
                <a:latin typeface="Avenir"/>
                <a:cs typeface="Avenir"/>
              </a:rPr>
              <a:t>semester</a:t>
            </a:r>
            <a:endParaRPr lang="en-US" dirty="0">
              <a:latin typeface="Avenir"/>
              <a:cs typeface="Avenir"/>
            </a:endParaRPr>
          </a:p>
          <a:p>
            <a:pPr marL="622300" marR="807085" indent="-241300">
              <a:buChar char="•"/>
              <a:tabLst>
                <a:tab pos="622300" algn="l"/>
              </a:tabLst>
            </a:pPr>
            <a:r>
              <a:rPr lang="en-US" dirty="0">
                <a:solidFill>
                  <a:srgbClr val="FFFFFF"/>
                </a:solidFill>
                <a:latin typeface="Avenir"/>
                <a:cs typeface="Avenir"/>
              </a:rPr>
              <a:t>First-year students </a:t>
            </a:r>
            <a:r>
              <a:rPr lang="en-US" spc="-15" dirty="0">
                <a:solidFill>
                  <a:srgbClr val="FFFFFF"/>
                </a:solidFill>
                <a:latin typeface="Avenir"/>
                <a:cs typeface="Avenir"/>
              </a:rPr>
              <a:t>are</a:t>
            </a:r>
            <a:r>
              <a:rPr lang="en-US" spc="-80" dirty="0">
                <a:solidFill>
                  <a:srgbClr val="FFFFFF"/>
                </a:solidFill>
                <a:latin typeface="Avenir"/>
                <a:cs typeface="Avenir"/>
              </a:rPr>
              <a:t> </a:t>
            </a:r>
            <a:r>
              <a:rPr lang="en-US" spc="-5" dirty="0">
                <a:solidFill>
                  <a:srgbClr val="FFFFFF"/>
                </a:solidFill>
                <a:latin typeface="Avenir"/>
                <a:cs typeface="Avenir"/>
              </a:rPr>
              <a:t>classified </a:t>
            </a:r>
            <a:r>
              <a:rPr lang="en-US" dirty="0">
                <a:solidFill>
                  <a:srgbClr val="FFFFFF"/>
                </a:solidFill>
                <a:latin typeface="Avenir"/>
                <a:cs typeface="Avenir"/>
              </a:rPr>
              <a:t>as</a:t>
            </a:r>
            <a:r>
              <a:rPr lang="en-US" spc="-85" dirty="0">
                <a:solidFill>
                  <a:srgbClr val="FFFFFF"/>
                </a:solidFill>
                <a:latin typeface="Avenir"/>
                <a:cs typeface="Avenir"/>
              </a:rPr>
              <a:t> </a:t>
            </a:r>
            <a:r>
              <a:rPr lang="en-US" spc="-5" dirty="0">
                <a:solidFill>
                  <a:srgbClr val="FFFFFF"/>
                </a:solidFill>
                <a:latin typeface="Avenir"/>
                <a:cs typeface="Avenir"/>
              </a:rPr>
              <a:t>Pre-Nursing</a:t>
            </a:r>
            <a:endParaRPr lang="en-US" dirty="0">
              <a:latin typeface="Avenir"/>
              <a:cs typeface="Avenir"/>
            </a:endParaRPr>
          </a:p>
          <a:p>
            <a:pPr marL="622300" marR="956310" indent="-241300">
              <a:buChar char="•"/>
              <a:tabLst>
                <a:tab pos="622300" algn="l"/>
              </a:tabLst>
            </a:pPr>
            <a:r>
              <a:rPr lang="en-US" dirty="0">
                <a:solidFill>
                  <a:srgbClr val="FFFFFF"/>
                </a:solidFill>
                <a:latin typeface="Avenir"/>
                <a:cs typeface="Avenir"/>
              </a:rPr>
              <a:t>Apply to nursing school</a:t>
            </a:r>
            <a:r>
              <a:rPr lang="en-US" spc="-100" dirty="0">
                <a:solidFill>
                  <a:srgbClr val="FFFFFF"/>
                </a:solidFill>
                <a:latin typeface="Avenir"/>
                <a:cs typeface="Avenir"/>
              </a:rPr>
              <a:t> </a:t>
            </a:r>
            <a:r>
              <a:rPr lang="en-US" dirty="0">
                <a:solidFill>
                  <a:srgbClr val="FFFFFF"/>
                </a:solidFill>
                <a:latin typeface="Avenir"/>
                <a:cs typeface="Avenir"/>
              </a:rPr>
              <a:t>during  </a:t>
            </a:r>
            <a:br>
              <a:rPr lang="en-US" dirty="0">
                <a:latin typeface="Avenir"/>
                <a:cs typeface="Avenir"/>
              </a:rPr>
            </a:br>
            <a:r>
              <a:rPr lang="en-US" dirty="0">
                <a:solidFill>
                  <a:srgbClr val="FFFFFF"/>
                </a:solidFill>
                <a:latin typeface="Avenir"/>
                <a:cs typeface="Avenir"/>
              </a:rPr>
              <a:t>the </a:t>
            </a:r>
            <a:r>
              <a:rPr lang="en-US" spc="-5" dirty="0">
                <a:solidFill>
                  <a:srgbClr val="FFFFFF"/>
                </a:solidFill>
                <a:latin typeface="Avenir"/>
                <a:cs typeface="Avenir"/>
              </a:rPr>
              <a:t>sophomore</a:t>
            </a:r>
            <a:r>
              <a:rPr lang="en-US" spc="-95" dirty="0">
                <a:solidFill>
                  <a:srgbClr val="FFFFFF"/>
                </a:solidFill>
                <a:latin typeface="Avenir"/>
                <a:cs typeface="Avenir"/>
              </a:rPr>
              <a:t> </a:t>
            </a:r>
            <a:r>
              <a:rPr lang="en-US" dirty="0">
                <a:solidFill>
                  <a:srgbClr val="FFFFFF"/>
                </a:solidFill>
                <a:latin typeface="Avenir"/>
                <a:cs typeface="Avenir"/>
              </a:rPr>
              <a:t>year</a:t>
            </a:r>
          </a:p>
          <a:p>
            <a:pPr marL="622300" marR="956310" indent="-241300">
              <a:buChar char="•"/>
              <a:tabLst>
                <a:tab pos="622300" algn="l"/>
              </a:tabLst>
            </a:pPr>
            <a:r>
              <a:rPr lang="en-US" dirty="0">
                <a:solidFill>
                  <a:srgbClr val="FFFFFF"/>
                </a:solidFill>
                <a:latin typeface="Avenir"/>
                <a:cs typeface="Avenir"/>
              </a:rPr>
              <a:t>92.68% NCLEX Passage Rate </a:t>
            </a:r>
            <a:endParaRPr lang="en-US" dirty="0">
              <a:solidFill>
                <a:srgbClr val="000000"/>
              </a:solidFill>
              <a:latin typeface="Avenir"/>
              <a:cs typeface="Avenir"/>
            </a:endParaRPr>
          </a:p>
          <a:p>
            <a:pPr marL="622300" marR="956310" indent="-241300">
              <a:buChar char="•"/>
              <a:tabLst>
                <a:tab pos="622300" algn="l"/>
              </a:tabLst>
            </a:pPr>
            <a:r>
              <a:rPr lang="en-US" dirty="0">
                <a:solidFill>
                  <a:srgbClr val="FFFFFF"/>
                </a:solidFill>
                <a:latin typeface="Avenir"/>
              </a:rPr>
              <a:t>100% of job-seeking grads employed </a:t>
            </a:r>
            <a:endParaRPr lang="en-US" dirty="0">
              <a:solidFill>
                <a:srgbClr val="FFFFFF"/>
              </a:solidFill>
              <a:latin typeface="Avenir"/>
              <a:cs typeface="Calibri"/>
            </a:endParaRPr>
          </a:p>
        </p:txBody>
      </p:sp>
    </p:spTree>
    <p:extLst>
      <p:ext uri="{BB962C8B-B14F-4D97-AF65-F5344CB8AC3E}">
        <p14:creationId xmlns:p14="http://schemas.microsoft.com/office/powerpoint/2010/main" val="246637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521913" y="1099731"/>
            <a:ext cx="3014980" cy="2042795"/>
          </a:xfrm>
          <a:custGeom>
            <a:avLst/>
            <a:gdLst/>
            <a:ahLst/>
            <a:cxnLst/>
            <a:rect l="l" t="t" r="r" b="b"/>
            <a:pathLst>
              <a:path w="3014979" h="2042795">
                <a:moveTo>
                  <a:pt x="0" y="2042744"/>
                </a:moveTo>
                <a:lnTo>
                  <a:pt x="3014573" y="2042744"/>
                </a:lnTo>
                <a:lnTo>
                  <a:pt x="3014573" y="0"/>
                </a:lnTo>
                <a:lnTo>
                  <a:pt x="0" y="0"/>
                </a:lnTo>
                <a:lnTo>
                  <a:pt x="0" y="2042744"/>
                </a:lnTo>
                <a:close/>
              </a:path>
            </a:pathLst>
          </a:custGeom>
          <a:solidFill>
            <a:srgbClr val="EA7025"/>
          </a:solidFill>
        </p:spPr>
        <p:txBody>
          <a:bodyPr wrap="square" lIns="0" tIns="0" rIns="0" bIns="0" rtlCol="0"/>
          <a:lstStyle/>
          <a:p>
            <a:endParaRPr dirty="0"/>
          </a:p>
        </p:txBody>
      </p:sp>
      <p:sp>
        <p:nvSpPr>
          <p:cNvPr id="6" name="object 6"/>
          <p:cNvSpPr/>
          <p:nvPr/>
        </p:nvSpPr>
        <p:spPr>
          <a:xfrm>
            <a:off x="342900" y="3290366"/>
            <a:ext cx="3014980" cy="2016760"/>
          </a:xfrm>
          <a:custGeom>
            <a:avLst/>
            <a:gdLst/>
            <a:ahLst/>
            <a:cxnLst/>
            <a:rect l="l" t="t" r="r" b="b"/>
            <a:pathLst>
              <a:path w="3014979" h="2016760">
                <a:moveTo>
                  <a:pt x="0" y="2016417"/>
                </a:moveTo>
                <a:lnTo>
                  <a:pt x="3014573" y="2016417"/>
                </a:lnTo>
                <a:lnTo>
                  <a:pt x="3014573" y="0"/>
                </a:lnTo>
                <a:lnTo>
                  <a:pt x="0" y="0"/>
                </a:lnTo>
                <a:lnTo>
                  <a:pt x="0" y="2016417"/>
                </a:lnTo>
                <a:close/>
              </a:path>
            </a:pathLst>
          </a:custGeom>
          <a:solidFill>
            <a:srgbClr val="EA7025"/>
          </a:solidFill>
        </p:spPr>
        <p:txBody>
          <a:bodyPr wrap="square" lIns="0" tIns="0" rIns="0" bIns="0" rtlCol="0"/>
          <a:lstStyle/>
          <a:p>
            <a:endParaRPr dirty="0"/>
          </a:p>
        </p:txBody>
      </p:sp>
      <p:sp>
        <p:nvSpPr>
          <p:cNvPr id="9" name="object 9"/>
          <p:cNvSpPr/>
          <p:nvPr/>
        </p:nvSpPr>
        <p:spPr>
          <a:xfrm>
            <a:off x="6700926" y="3290366"/>
            <a:ext cx="3014980" cy="2016760"/>
          </a:xfrm>
          <a:custGeom>
            <a:avLst/>
            <a:gdLst/>
            <a:ahLst/>
            <a:cxnLst/>
            <a:rect l="l" t="t" r="r" b="b"/>
            <a:pathLst>
              <a:path w="3014979" h="2016760">
                <a:moveTo>
                  <a:pt x="0" y="2016417"/>
                </a:moveTo>
                <a:lnTo>
                  <a:pt x="3014573" y="2016417"/>
                </a:lnTo>
                <a:lnTo>
                  <a:pt x="3014573" y="0"/>
                </a:lnTo>
                <a:lnTo>
                  <a:pt x="0" y="0"/>
                </a:lnTo>
                <a:lnTo>
                  <a:pt x="0" y="2016417"/>
                </a:lnTo>
                <a:close/>
              </a:path>
            </a:pathLst>
          </a:custGeom>
          <a:solidFill>
            <a:srgbClr val="EA7025"/>
          </a:solidFill>
        </p:spPr>
        <p:txBody>
          <a:bodyPr wrap="square" lIns="0" tIns="0" rIns="0" bIns="0" rtlCol="0"/>
          <a:lstStyle/>
          <a:p>
            <a:endParaRPr dirty="0"/>
          </a:p>
        </p:txBody>
      </p:sp>
      <p:sp>
        <p:nvSpPr>
          <p:cNvPr id="11" name="object 11"/>
          <p:cNvSpPr/>
          <p:nvPr/>
        </p:nvSpPr>
        <p:spPr>
          <a:xfrm>
            <a:off x="7329528" y="3392270"/>
            <a:ext cx="1757680" cy="1812289"/>
          </a:xfrm>
          <a:custGeom>
            <a:avLst/>
            <a:gdLst/>
            <a:ahLst/>
            <a:cxnLst/>
            <a:rect l="l" t="t" r="r" b="b"/>
            <a:pathLst>
              <a:path w="1757679" h="1812289">
                <a:moveTo>
                  <a:pt x="1553132" y="1348778"/>
                </a:moveTo>
                <a:lnTo>
                  <a:pt x="897711" y="1348778"/>
                </a:lnTo>
                <a:lnTo>
                  <a:pt x="690267" y="1410092"/>
                </a:lnTo>
                <a:lnTo>
                  <a:pt x="601395" y="1434363"/>
                </a:lnTo>
                <a:lnTo>
                  <a:pt x="559281" y="1444583"/>
                </a:lnTo>
                <a:lnTo>
                  <a:pt x="514835" y="1454369"/>
                </a:lnTo>
                <a:lnTo>
                  <a:pt x="468272" y="1463798"/>
                </a:lnTo>
                <a:lnTo>
                  <a:pt x="419804" y="1472949"/>
                </a:lnTo>
                <a:lnTo>
                  <a:pt x="369645" y="1481898"/>
                </a:lnTo>
                <a:lnTo>
                  <a:pt x="211162" y="1508315"/>
                </a:lnTo>
                <a:lnTo>
                  <a:pt x="165171" y="1517920"/>
                </a:lnTo>
                <a:lnTo>
                  <a:pt x="139604" y="1528044"/>
                </a:lnTo>
                <a:lnTo>
                  <a:pt x="131579" y="1538546"/>
                </a:lnTo>
                <a:lnTo>
                  <a:pt x="138214" y="1549290"/>
                </a:lnTo>
                <a:lnTo>
                  <a:pt x="183938" y="1570950"/>
                </a:lnTo>
                <a:lnTo>
                  <a:pt x="253723" y="1591920"/>
                </a:lnTo>
                <a:lnTo>
                  <a:pt x="290435" y="1601800"/>
                </a:lnTo>
                <a:lnTo>
                  <a:pt x="339851" y="1620983"/>
                </a:lnTo>
                <a:lnTo>
                  <a:pt x="386472" y="1649389"/>
                </a:lnTo>
                <a:lnTo>
                  <a:pt x="429236" y="1683830"/>
                </a:lnTo>
                <a:lnTo>
                  <a:pt x="467085" y="1721120"/>
                </a:lnTo>
                <a:lnTo>
                  <a:pt x="498956" y="1758073"/>
                </a:lnTo>
                <a:lnTo>
                  <a:pt x="526053" y="1794470"/>
                </a:lnTo>
                <a:lnTo>
                  <a:pt x="542860" y="1812029"/>
                </a:lnTo>
                <a:lnTo>
                  <a:pt x="559668" y="1807261"/>
                </a:lnTo>
                <a:lnTo>
                  <a:pt x="586764" y="1776679"/>
                </a:lnTo>
                <a:lnTo>
                  <a:pt x="600316" y="1759896"/>
                </a:lnTo>
                <a:lnTo>
                  <a:pt x="617451" y="1740076"/>
                </a:lnTo>
                <a:lnTo>
                  <a:pt x="663992" y="1695926"/>
                </a:lnTo>
                <a:lnTo>
                  <a:pt x="729436" y="1653428"/>
                </a:lnTo>
                <a:lnTo>
                  <a:pt x="770199" y="1635674"/>
                </a:lnTo>
                <a:lnTo>
                  <a:pt x="816830" y="1621783"/>
                </a:lnTo>
                <a:lnTo>
                  <a:pt x="869710" y="1612905"/>
                </a:lnTo>
                <a:lnTo>
                  <a:pt x="929221" y="1610189"/>
                </a:lnTo>
                <a:lnTo>
                  <a:pt x="1391648" y="1610189"/>
                </a:lnTo>
                <a:lnTo>
                  <a:pt x="1422492" y="1591589"/>
                </a:lnTo>
                <a:lnTo>
                  <a:pt x="1475945" y="1540504"/>
                </a:lnTo>
                <a:lnTo>
                  <a:pt x="1512455" y="1479217"/>
                </a:lnTo>
                <a:lnTo>
                  <a:pt x="1534260" y="1412036"/>
                </a:lnTo>
                <a:lnTo>
                  <a:pt x="1553132" y="1348778"/>
                </a:lnTo>
                <a:close/>
              </a:path>
              <a:path w="1757679" h="1812289">
                <a:moveTo>
                  <a:pt x="1391648" y="1610189"/>
                </a:moveTo>
                <a:lnTo>
                  <a:pt x="929221" y="1610189"/>
                </a:lnTo>
                <a:lnTo>
                  <a:pt x="995743" y="1614787"/>
                </a:lnTo>
                <a:lnTo>
                  <a:pt x="1138086" y="1640551"/>
                </a:lnTo>
                <a:lnTo>
                  <a:pt x="1200041" y="1646396"/>
                </a:lnTo>
                <a:lnTo>
                  <a:pt x="1255801" y="1645921"/>
                </a:lnTo>
                <a:lnTo>
                  <a:pt x="1305646" y="1639664"/>
                </a:lnTo>
                <a:lnTo>
                  <a:pt x="1349857" y="1628164"/>
                </a:lnTo>
                <a:lnTo>
                  <a:pt x="1388712" y="1611960"/>
                </a:lnTo>
                <a:lnTo>
                  <a:pt x="1391648" y="1610189"/>
                </a:lnTo>
                <a:close/>
              </a:path>
              <a:path w="1757679" h="1812289">
                <a:moveTo>
                  <a:pt x="8749" y="184175"/>
                </a:moveTo>
                <a:lnTo>
                  <a:pt x="2817" y="271891"/>
                </a:lnTo>
                <a:lnTo>
                  <a:pt x="0" y="355126"/>
                </a:lnTo>
                <a:lnTo>
                  <a:pt x="134" y="433995"/>
                </a:lnTo>
                <a:lnTo>
                  <a:pt x="3055" y="508618"/>
                </a:lnTo>
                <a:lnTo>
                  <a:pt x="8600" y="579113"/>
                </a:lnTo>
                <a:lnTo>
                  <a:pt x="16604" y="645596"/>
                </a:lnTo>
                <a:lnTo>
                  <a:pt x="26902" y="708187"/>
                </a:lnTo>
                <a:lnTo>
                  <a:pt x="39332" y="767002"/>
                </a:lnTo>
                <a:lnTo>
                  <a:pt x="53728" y="822160"/>
                </a:lnTo>
                <a:lnTo>
                  <a:pt x="69926" y="873779"/>
                </a:lnTo>
                <a:lnTo>
                  <a:pt x="87763" y="921977"/>
                </a:lnTo>
                <a:lnTo>
                  <a:pt x="107075" y="966870"/>
                </a:lnTo>
                <a:lnTo>
                  <a:pt x="127697" y="1008578"/>
                </a:lnTo>
                <a:lnTo>
                  <a:pt x="149464" y="1047218"/>
                </a:lnTo>
                <a:lnTo>
                  <a:pt x="172214" y="1082908"/>
                </a:lnTo>
                <a:lnTo>
                  <a:pt x="195782" y="1115766"/>
                </a:lnTo>
                <a:lnTo>
                  <a:pt x="220004" y="1145909"/>
                </a:lnTo>
                <a:lnTo>
                  <a:pt x="269752" y="1198525"/>
                </a:lnTo>
                <a:lnTo>
                  <a:pt x="320146" y="1241698"/>
                </a:lnTo>
                <a:lnTo>
                  <a:pt x="369873" y="1276371"/>
                </a:lnTo>
                <a:lnTo>
                  <a:pt x="417620" y="1303487"/>
                </a:lnTo>
                <a:lnTo>
                  <a:pt x="462074" y="1323990"/>
                </a:lnTo>
                <a:lnTo>
                  <a:pt x="501923" y="1338822"/>
                </a:lnTo>
                <a:lnTo>
                  <a:pt x="550188" y="1352499"/>
                </a:lnTo>
                <a:lnTo>
                  <a:pt x="635871" y="1371279"/>
                </a:lnTo>
                <a:lnTo>
                  <a:pt x="700632" y="1377151"/>
                </a:lnTo>
                <a:lnTo>
                  <a:pt x="777052" y="1369767"/>
                </a:lnTo>
                <a:lnTo>
                  <a:pt x="897711" y="1348778"/>
                </a:lnTo>
                <a:lnTo>
                  <a:pt x="1553132" y="1348778"/>
                </a:lnTo>
                <a:lnTo>
                  <a:pt x="1581274" y="1286223"/>
                </a:lnTo>
                <a:lnTo>
                  <a:pt x="1610626" y="1241348"/>
                </a:lnTo>
                <a:lnTo>
                  <a:pt x="1639672" y="1209186"/>
                </a:lnTo>
                <a:lnTo>
                  <a:pt x="1684247" y="1185075"/>
                </a:lnTo>
                <a:lnTo>
                  <a:pt x="1742117" y="1185075"/>
                </a:lnTo>
                <a:lnTo>
                  <a:pt x="1742782" y="1177632"/>
                </a:lnTo>
                <a:lnTo>
                  <a:pt x="1748061" y="1154579"/>
                </a:lnTo>
                <a:lnTo>
                  <a:pt x="1754556" y="1125342"/>
                </a:lnTo>
                <a:lnTo>
                  <a:pt x="1757659" y="1092395"/>
                </a:lnTo>
                <a:lnTo>
                  <a:pt x="1752763" y="1058212"/>
                </a:lnTo>
                <a:lnTo>
                  <a:pt x="1735795" y="1026274"/>
                </a:lnTo>
                <a:lnTo>
                  <a:pt x="1408873" y="1026274"/>
                </a:lnTo>
                <a:lnTo>
                  <a:pt x="1427300" y="977113"/>
                </a:lnTo>
                <a:lnTo>
                  <a:pt x="1442470" y="927340"/>
                </a:lnTo>
                <a:lnTo>
                  <a:pt x="1454553" y="877177"/>
                </a:lnTo>
                <a:lnTo>
                  <a:pt x="1463715" y="826845"/>
                </a:lnTo>
                <a:lnTo>
                  <a:pt x="1470126" y="776564"/>
                </a:lnTo>
                <a:lnTo>
                  <a:pt x="1471319" y="760971"/>
                </a:lnTo>
                <a:lnTo>
                  <a:pt x="911452" y="760971"/>
                </a:lnTo>
                <a:lnTo>
                  <a:pt x="872168" y="746704"/>
                </a:lnTo>
                <a:lnTo>
                  <a:pt x="697770" y="686287"/>
                </a:lnTo>
                <a:lnTo>
                  <a:pt x="627157" y="659974"/>
                </a:lnTo>
                <a:lnTo>
                  <a:pt x="589910" y="644909"/>
                </a:lnTo>
                <a:lnTo>
                  <a:pt x="551539" y="628311"/>
                </a:lnTo>
                <a:lnTo>
                  <a:pt x="512174" y="609985"/>
                </a:lnTo>
                <a:lnTo>
                  <a:pt x="471941" y="589735"/>
                </a:lnTo>
                <a:lnTo>
                  <a:pt x="430969" y="567366"/>
                </a:lnTo>
                <a:lnTo>
                  <a:pt x="389385" y="542683"/>
                </a:lnTo>
                <a:lnTo>
                  <a:pt x="347319" y="515491"/>
                </a:lnTo>
                <a:lnTo>
                  <a:pt x="304897" y="485594"/>
                </a:lnTo>
                <a:lnTo>
                  <a:pt x="262248" y="452796"/>
                </a:lnTo>
                <a:lnTo>
                  <a:pt x="219500" y="416904"/>
                </a:lnTo>
                <a:lnTo>
                  <a:pt x="176780" y="377721"/>
                </a:lnTo>
                <a:lnTo>
                  <a:pt x="134217" y="335051"/>
                </a:lnTo>
                <a:lnTo>
                  <a:pt x="91939" y="288701"/>
                </a:lnTo>
                <a:lnTo>
                  <a:pt x="50074" y="238474"/>
                </a:lnTo>
                <a:lnTo>
                  <a:pt x="8749" y="184175"/>
                </a:lnTo>
                <a:close/>
              </a:path>
              <a:path w="1757679" h="1812289">
                <a:moveTo>
                  <a:pt x="1742117" y="1185075"/>
                </a:moveTo>
                <a:lnTo>
                  <a:pt x="1684247" y="1185075"/>
                </a:lnTo>
                <a:lnTo>
                  <a:pt x="1701686" y="1187989"/>
                </a:lnTo>
                <a:lnTo>
                  <a:pt x="1713978" y="1194385"/>
                </a:lnTo>
                <a:lnTo>
                  <a:pt x="1726983" y="1209186"/>
                </a:lnTo>
                <a:lnTo>
                  <a:pt x="1746452" y="1237157"/>
                </a:lnTo>
                <a:lnTo>
                  <a:pt x="1744850" y="1234134"/>
                </a:lnTo>
                <a:lnTo>
                  <a:pt x="1741874" y="1224135"/>
                </a:lnTo>
                <a:lnTo>
                  <a:pt x="1740269" y="1205766"/>
                </a:lnTo>
                <a:lnTo>
                  <a:pt x="1742117" y="1185075"/>
                </a:lnTo>
                <a:close/>
              </a:path>
              <a:path w="1757679" h="1812289">
                <a:moveTo>
                  <a:pt x="1592124" y="965458"/>
                </a:moveTo>
                <a:lnTo>
                  <a:pt x="1541465" y="969883"/>
                </a:lnTo>
                <a:lnTo>
                  <a:pt x="1493231" y="983400"/>
                </a:lnTo>
                <a:lnTo>
                  <a:pt x="1448631" y="1003150"/>
                </a:lnTo>
                <a:lnTo>
                  <a:pt x="1408873" y="1026274"/>
                </a:lnTo>
                <a:lnTo>
                  <a:pt x="1735795" y="1026274"/>
                </a:lnTo>
                <a:lnTo>
                  <a:pt x="1735260" y="1025267"/>
                </a:lnTo>
                <a:lnTo>
                  <a:pt x="1700542" y="996033"/>
                </a:lnTo>
                <a:lnTo>
                  <a:pt x="1644001" y="972985"/>
                </a:lnTo>
                <a:lnTo>
                  <a:pt x="1592124" y="965458"/>
                </a:lnTo>
                <a:close/>
              </a:path>
              <a:path w="1757679" h="1812289">
                <a:moveTo>
                  <a:pt x="1545233" y="0"/>
                </a:moveTo>
                <a:lnTo>
                  <a:pt x="1499393" y="449"/>
                </a:lnTo>
                <a:lnTo>
                  <a:pt x="1382700" y="19648"/>
                </a:lnTo>
                <a:lnTo>
                  <a:pt x="1226395" y="84369"/>
                </a:lnTo>
                <a:lnTo>
                  <a:pt x="1061719" y="221386"/>
                </a:lnTo>
                <a:lnTo>
                  <a:pt x="1033680" y="258901"/>
                </a:lnTo>
                <a:lnTo>
                  <a:pt x="1009268" y="301938"/>
                </a:lnTo>
                <a:lnTo>
                  <a:pt x="988234" y="349425"/>
                </a:lnTo>
                <a:lnTo>
                  <a:pt x="970325" y="400291"/>
                </a:lnTo>
                <a:lnTo>
                  <a:pt x="955292" y="453464"/>
                </a:lnTo>
                <a:lnTo>
                  <a:pt x="942885" y="507874"/>
                </a:lnTo>
                <a:lnTo>
                  <a:pt x="932852" y="562449"/>
                </a:lnTo>
                <a:lnTo>
                  <a:pt x="924942" y="616117"/>
                </a:lnTo>
                <a:lnTo>
                  <a:pt x="918907" y="667808"/>
                </a:lnTo>
                <a:lnTo>
                  <a:pt x="914493" y="716450"/>
                </a:lnTo>
                <a:lnTo>
                  <a:pt x="911452" y="760971"/>
                </a:lnTo>
                <a:lnTo>
                  <a:pt x="1471319" y="760971"/>
                </a:lnTo>
                <a:lnTo>
                  <a:pt x="1475360" y="677043"/>
                </a:lnTo>
                <a:lnTo>
                  <a:pt x="1474520" y="628245"/>
                </a:lnTo>
                <a:lnTo>
                  <a:pt x="1471598" y="580383"/>
                </a:lnTo>
                <a:lnTo>
                  <a:pt x="1466763" y="533679"/>
                </a:lnTo>
                <a:lnTo>
                  <a:pt x="1454996" y="452796"/>
                </a:lnTo>
                <a:lnTo>
                  <a:pt x="1441443" y="359857"/>
                </a:lnTo>
                <a:lnTo>
                  <a:pt x="1444057" y="266155"/>
                </a:lnTo>
                <a:lnTo>
                  <a:pt x="1475996" y="161464"/>
                </a:lnTo>
                <a:lnTo>
                  <a:pt x="1545233" y="0"/>
                </a:lnTo>
                <a:close/>
              </a:path>
            </a:pathLst>
          </a:custGeom>
          <a:solidFill>
            <a:srgbClr val="FFFFFF">
              <a:alpha val="18000"/>
            </a:srgbClr>
          </a:solidFill>
        </p:spPr>
        <p:txBody>
          <a:bodyPr wrap="square" lIns="0" tIns="0" rIns="0" bIns="0" rtlCol="0"/>
          <a:lstStyle/>
          <a:p>
            <a:endParaRPr dirty="0"/>
          </a:p>
        </p:txBody>
      </p:sp>
      <p:sp>
        <p:nvSpPr>
          <p:cNvPr id="12" name="object 12"/>
          <p:cNvSpPr/>
          <p:nvPr/>
        </p:nvSpPr>
        <p:spPr>
          <a:xfrm>
            <a:off x="806335" y="3347846"/>
            <a:ext cx="2084835" cy="1901469"/>
          </a:xfrm>
          <a:prstGeom prst="rect">
            <a:avLst/>
          </a:prstGeom>
          <a:blipFill dpi="0" rotWithShape="1">
            <a:blip r:embed="rId3" cstate="print">
              <a:alphaModFix amt="18000"/>
            </a:blip>
            <a:srcRect/>
            <a:stretch>
              <a:fillRect/>
            </a:stretch>
          </a:blipFill>
        </p:spPr>
        <p:txBody>
          <a:bodyPr wrap="square" lIns="0" tIns="0" rIns="0" bIns="0" rtlCol="0"/>
          <a:lstStyle/>
          <a:p>
            <a:endParaRPr dirty="0"/>
          </a:p>
        </p:txBody>
      </p:sp>
      <p:sp>
        <p:nvSpPr>
          <p:cNvPr id="13" name="object 13"/>
          <p:cNvSpPr/>
          <p:nvPr/>
        </p:nvSpPr>
        <p:spPr>
          <a:xfrm>
            <a:off x="4482490" y="1135964"/>
            <a:ext cx="1093419" cy="1955850"/>
          </a:xfrm>
          <a:prstGeom prst="rect">
            <a:avLst/>
          </a:prstGeom>
          <a:blipFill dpi="0" rotWithShape="1">
            <a:blip r:embed="rId4" cstate="print">
              <a:alphaModFix amt="18000"/>
            </a:blip>
            <a:srcRect/>
            <a:stretch>
              <a:fillRect/>
            </a:stretch>
          </a:blipFill>
        </p:spPr>
        <p:txBody>
          <a:bodyPr wrap="square" lIns="0" tIns="0" rIns="0" bIns="0" rtlCol="0"/>
          <a:lstStyle/>
          <a:p>
            <a:endParaRPr dirty="0"/>
          </a:p>
        </p:txBody>
      </p:sp>
      <p:sp>
        <p:nvSpPr>
          <p:cNvPr id="14" name="object 17"/>
          <p:cNvSpPr txBox="1"/>
          <p:nvPr/>
        </p:nvSpPr>
        <p:spPr>
          <a:xfrm>
            <a:off x="533400" y="4048125"/>
            <a:ext cx="2824073" cy="726440"/>
          </a:xfrm>
          <a:prstGeom prst="rect">
            <a:avLst/>
          </a:prstGeom>
        </p:spPr>
        <p:txBody>
          <a:bodyPr vert="horz" wrap="square" lIns="0" tIns="12700" rIns="0" bIns="0" rtlCol="0">
            <a:spAutoFit/>
          </a:bodyPr>
          <a:lstStyle/>
          <a:p>
            <a:pPr marL="493395">
              <a:lnSpc>
                <a:spcPct val="100000"/>
              </a:lnSpc>
              <a:spcBef>
                <a:spcPts val="100"/>
              </a:spcBef>
            </a:pPr>
            <a:r>
              <a:rPr lang="en-US" sz="4600" spc="-15" dirty="0">
                <a:solidFill>
                  <a:srgbClr val="FFFFFF"/>
                </a:solidFill>
                <a:latin typeface="Avenir"/>
                <a:cs typeface="Avenir"/>
              </a:rPr>
              <a:t>MIND</a:t>
            </a:r>
            <a:endParaRPr sz="4600" dirty="0">
              <a:latin typeface="Avenir"/>
              <a:cs typeface="Avenir"/>
            </a:endParaRPr>
          </a:p>
        </p:txBody>
      </p:sp>
      <p:sp>
        <p:nvSpPr>
          <p:cNvPr id="15" name="object 17"/>
          <p:cNvSpPr txBox="1"/>
          <p:nvPr/>
        </p:nvSpPr>
        <p:spPr>
          <a:xfrm>
            <a:off x="3724797" y="1797685"/>
            <a:ext cx="2608805" cy="726440"/>
          </a:xfrm>
          <a:prstGeom prst="rect">
            <a:avLst/>
          </a:prstGeom>
        </p:spPr>
        <p:txBody>
          <a:bodyPr vert="horz" wrap="square" lIns="0" tIns="12700" rIns="0" bIns="0" rtlCol="0">
            <a:spAutoFit/>
          </a:bodyPr>
          <a:lstStyle/>
          <a:p>
            <a:pPr marL="493395">
              <a:lnSpc>
                <a:spcPct val="100000"/>
              </a:lnSpc>
              <a:spcBef>
                <a:spcPts val="100"/>
              </a:spcBef>
            </a:pPr>
            <a:r>
              <a:rPr lang="en-US" sz="4600" spc="-15" dirty="0">
                <a:solidFill>
                  <a:srgbClr val="FFFFFF"/>
                </a:solidFill>
                <a:latin typeface="Avenir"/>
                <a:cs typeface="Avenir"/>
              </a:rPr>
              <a:t>BODY</a:t>
            </a:r>
            <a:endParaRPr sz="4600" dirty="0">
              <a:latin typeface="Avenir"/>
              <a:cs typeface="Avenir"/>
            </a:endParaRPr>
          </a:p>
        </p:txBody>
      </p:sp>
      <p:sp>
        <p:nvSpPr>
          <p:cNvPr id="16" name="object 17"/>
          <p:cNvSpPr txBox="1"/>
          <p:nvPr/>
        </p:nvSpPr>
        <p:spPr>
          <a:xfrm>
            <a:off x="6934200" y="4070350"/>
            <a:ext cx="2608805" cy="726440"/>
          </a:xfrm>
          <a:prstGeom prst="rect">
            <a:avLst/>
          </a:prstGeom>
        </p:spPr>
        <p:txBody>
          <a:bodyPr vert="horz" wrap="square" lIns="0" tIns="12700" rIns="0" bIns="0" rtlCol="0">
            <a:spAutoFit/>
          </a:bodyPr>
          <a:lstStyle/>
          <a:p>
            <a:pPr marL="493395">
              <a:lnSpc>
                <a:spcPct val="100000"/>
              </a:lnSpc>
              <a:spcBef>
                <a:spcPts val="100"/>
              </a:spcBef>
            </a:pPr>
            <a:r>
              <a:rPr lang="en-US" sz="4600" spc="-15" dirty="0">
                <a:solidFill>
                  <a:srgbClr val="FFFFFF"/>
                </a:solidFill>
                <a:latin typeface="Avenir"/>
                <a:cs typeface="Avenir"/>
              </a:rPr>
              <a:t>SPIRIT</a:t>
            </a:r>
            <a:endParaRPr sz="4600" dirty="0">
              <a:latin typeface="Avenir"/>
              <a:cs typeface="Avenir"/>
            </a:endParaRPr>
          </a:p>
        </p:txBody>
      </p:sp>
      <p:sp>
        <p:nvSpPr>
          <p:cNvPr id="17" name="object 2"/>
          <p:cNvSpPr/>
          <p:nvPr/>
        </p:nvSpPr>
        <p:spPr>
          <a:xfrm>
            <a:off x="342900" y="342900"/>
            <a:ext cx="9372600" cy="604469"/>
          </a:xfrm>
          <a:prstGeom prst="rect">
            <a:avLst/>
          </a:prstGeom>
          <a:blipFill>
            <a:blip r:embed="rId5" cstate="print"/>
            <a:stretch>
              <a:fillRect/>
            </a:stretch>
          </a:blipFill>
        </p:spPr>
        <p:txBody>
          <a:bodyPr wrap="square" lIns="0" tIns="0" rIns="0" bIns="0" rtlCol="0"/>
          <a:lstStyle/>
          <a:p>
            <a:endParaRPr dirty="0"/>
          </a:p>
        </p:txBody>
      </p:sp>
      <p:sp>
        <p:nvSpPr>
          <p:cNvPr id="18" name="object 4"/>
          <p:cNvSpPr txBox="1">
            <a:spLocks noGrp="1"/>
          </p:cNvSpPr>
          <p:nvPr>
            <p:ph type="title"/>
          </p:nvPr>
        </p:nvSpPr>
        <p:spPr>
          <a:xfrm>
            <a:off x="1524000" y="460730"/>
            <a:ext cx="6814184" cy="391160"/>
          </a:xfrm>
          <a:prstGeom prst="rect">
            <a:avLst/>
          </a:prstGeom>
        </p:spPr>
        <p:txBody>
          <a:bodyPr vert="horz" wrap="square" lIns="0" tIns="12700" rIns="0" bIns="0" rtlCol="0">
            <a:spAutoFit/>
          </a:bodyPr>
          <a:lstStyle/>
          <a:p>
            <a:pPr marL="12700">
              <a:lnSpc>
                <a:spcPct val="100000"/>
              </a:lnSpc>
              <a:spcBef>
                <a:spcPts val="100"/>
              </a:spcBef>
            </a:pPr>
            <a:r>
              <a:rPr dirty="0"/>
              <a:t>Jerry M. </a:t>
            </a:r>
            <a:r>
              <a:rPr spc="-20" dirty="0"/>
              <a:t>Wallace </a:t>
            </a:r>
            <a:r>
              <a:rPr dirty="0"/>
              <a:t>School of Osteopathic</a:t>
            </a:r>
            <a:r>
              <a:rPr spc="-55" dirty="0"/>
              <a:t> </a:t>
            </a:r>
            <a:r>
              <a:rPr dirty="0"/>
              <a:t>Medicine</a:t>
            </a:r>
          </a:p>
        </p:txBody>
      </p:sp>
      <p:sp>
        <p:nvSpPr>
          <p:cNvPr id="19" name="object 3"/>
          <p:cNvSpPr/>
          <p:nvPr/>
        </p:nvSpPr>
        <p:spPr>
          <a:xfrm>
            <a:off x="342900" y="1098425"/>
            <a:ext cx="3014586" cy="2042741"/>
          </a:xfrm>
          <a:prstGeom prst="rect">
            <a:avLst/>
          </a:prstGeom>
          <a:blipFill>
            <a:blip r:embed="rId6" cstate="print"/>
            <a:stretch>
              <a:fillRect/>
            </a:stretch>
          </a:blipFill>
        </p:spPr>
        <p:txBody>
          <a:bodyPr wrap="square" lIns="0" tIns="0" rIns="0" bIns="0" rtlCol="0"/>
          <a:lstStyle/>
          <a:p>
            <a:endParaRPr dirty="0"/>
          </a:p>
        </p:txBody>
      </p:sp>
      <p:sp>
        <p:nvSpPr>
          <p:cNvPr id="20" name="object 7"/>
          <p:cNvSpPr/>
          <p:nvPr/>
        </p:nvSpPr>
        <p:spPr>
          <a:xfrm>
            <a:off x="6700913" y="1098422"/>
            <a:ext cx="3014586" cy="2044827"/>
          </a:xfrm>
          <a:prstGeom prst="rect">
            <a:avLst/>
          </a:prstGeom>
          <a:blipFill>
            <a:blip r:embed="rId7" cstate="print"/>
            <a:stretch>
              <a:fillRect/>
            </a:stretch>
          </a:blipFill>
        </p:spPr>
        <p:txBody>
          <a:bodyPr wrap="square" lIns="0" tIns="0" rIns="0" bIns="0" rtlCol="0"/>
          <a:lstStyle/>
          <a:p>
            <a:endParaRPr dirty="0"/>
          </a:p>
        </p:txBody>
      </p:sp>
      <p:sp>
        <p:nvSpPr>
          <p:cNvPr id="21" name="object 8"/>
          <p:cNvSpPr/>
          <p:nvPr/>
        </p:nvSpPr>
        <p:spPr>
          <a:xfrm>
            <a:off x="3521913" y="3312274"/>
            <a:ext cx="3014573" cy="1996732"/>
          </a:xfrm>
          <a:prstGeom prst="rect">
            <a:avLst/>
          </a:prstGeom>
          <a:blipFill>
            <a:blip r:embed="rId8"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43710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p:cNvSpPr/>
          <p:nvPr/>
        </p:nvSpPr>
        <p:spPr>
          <a:xfrm>
            <a:off x="4705553" y="1051534"/>
            <a:ext cx="2926638" cy="1701190"/>
          </a:xfrm>
          <a:prstGeom prst="rect">
            <a:avLst/>
          </a:prstGeom>
          <a:blipFill>
            <a:blip r:embed="rId3" cstate="print"/>
            <a:stretch>
              <a:fillRect/>
            </a:stretch>
          </a:blipFill>
        </p:spPr>
        <p:txBody>
          <a:bodyPr wrap="square" lIns="0" tIns="0" rIns="0" bIns="0" rtlCol="0"/>
          <a:lstStyle/>
          <a:p>
            <a:endParaRPr dirty="0"/>
          </a:p>
        </p:txBody>
      </p:sp>
      <p:sp>
        <p:nvSpPr>
          <p:cNvPr id="15" name="object 3"/>
          <p:cNvSpPr/>
          <p:nvPr/>
        </p:nvSpPr>
        <p:spPr>
          <a:xfrm>
            <a:off x="4708575" y="2905125"/>
            <a:ext cx="2954756" cy="2409825"/>
          </a:xfrm>
          <a:prstGeom prst="rect">
            <a:avLst/>
          </a:prstGeom>
          <a:blipFill>
            <a:blip r:embed="rId4" cstate="print"/>
            <a:stretch>
              <a:fillRect/>
            </a:stretch>
          </a:blipFill>
        </p:spPr>
        <p:txBody>
          <a:bodyPr wrap="square" lIns="0" tIns="0" rIns="0" bIns="0" rtlCol="0"/>
          <a:lstStyle/>
          <a:p>
            <a:endParaRPr dirty="0"/>
          </a:p>
        </p:txBody>
      </p:sp>
      <p:sp>
        <p:nvSpPr>
          <p:cNvPr id="16" name="object 4"/>
          <p:cNvSpPr/>
          <p:nvPr/>
        </p:nvSpPr>
        <p:spPr>
          <a:xfrm>
            <a:off x="7822400" y="342900"/>
            <a:ext cx="1893100" cy="2409825"/>
          </a:xfrm>
          <a:prstGeom prst="rect">
            <a:avLst/>
          </a:prstGeom>
          <a:blipFill>
            <a:blip r:embed="rId5" cstate="print"/>
            <a:stretch>
              <a:fillRect/>
            </a:stretch>
          </a:blipFill>
        </p:spPr>
        <p:txBody>
          <a:bodyPr wrap="square" lIns="0" tIns="0" rIns="0" bIns="0" rtlCol="0"/>
          <a:lstStyle/>
          <a:p>
            <a:endParaRPr dirty="0"/>
          </a:p>
        </p:txBody>
      </p:sp>
      <p:sp>
        <p:nvSpPr>
          <p:cNvPr id="17" name="object 5"/>
          <p:cNvSpPr/>
          <p:nvPr/>
        </p:nvSpPr>
        <p:spPr>
          <a:xfrm>
            <a:off x="7822400" y="2905125"/>
            <a:ext cx="1893100" cy="2409825"/>
          </a:xfrm>
          <a:prstGeom prst="rect">
            <a:avLst/>
          </a:prstGeom>
          <a:blipFill>
            <a:blip r:embed="rId6" cstate="print"/>
            <a:stretch>
              <a:fillRect/>
            </a:stretch>
          </a:blipFill>
        </p:spPr>
        <p:txBody>
          <a:bodyPr wrap="square" lIns="0" tIns="0" rIns="0" bIns="0" rtlCol="0"/>
          <a:lstStyle/>
          <a:p>
            <a:endParaRPr dirty="0"/>
          </a:p>
        </p:txBody>
      </p:sp>
      <p:sp>
        <p:nvSpPr>
          <p:cNvPr id="18" name="object 6"/>
          <p:cNvSpPr txBox="1"/>
          <p:nvPr/>
        </p:nvSpPr>
        <p:spPr>
          <a:xfrm>
            <a:off x="536735" y="1228725"/>
            <a:ext cx="4089284" cy="4172937"/>
          </a:xfrm>
          <a:prstGeom prst="rect">
            <a:avLst/>
          </a:prstGeom>
        </p:spPr>
        <p:txBody>
          <a:bodyPr vert="horz" wrap="square" lIns="0" tIns="12700" rIns="0" bIns="0" rtlCol="0">
            <a:spAutoFit/>
          </a:bodyPr>
          <a:lstStyle/>
          <a:p>
            <a:pPr marL="241300" indent="-228600">
              <a:spcBef>
                <a:spcPts val="100"/>
              </a:spcBef>
              <a:buFontTx/>
              <a:buChar char="•"/>
              <a:tabLst>
                <a:tab pos="241300" algn="l"/>
              </a:tabLst>
            </a:pPr>
            <a:r>
              <a:rPr lang="en-US" dirty="0">
                <a:solidFill>
                  <a:srgbClr val="231F20"/>
                </a:solidFill>
                <a:latin typeface="Avenir"/>
                <a:cs typeface="Avenir"/>
              </a:rPr>
              <a:t>Accounting</a:t>
            </a:r>
            <a:endParaRPr lang="en-US" sz="1800" dirty="0">
              <a:solidFill>
                <a:srgbClr val="231F20"/>
              </a:solidFill>
              <a:latin typeface="Avenir"/>
              <a:cs typeface="Avenir"/>
            </a:endParaRPr>
          </a:p>
          <a:p>
            <a:pPr marL="241300" indent="-228600">
              <a:lnSpc>
                <a:spcPct val="100000"/>
              </a:lnSpc>
              <a:spcBef>
                <a:spcPts val="100"/>
              </a:spcBef>
              <a:buChar char="•"/>
              <a:tabLst>
                <a:tab pos="241300" algn="l"/>
              </a:tabLst>
            </a:pPr>
            <a:r>
              <a:rPr sz="1800" dirty="0">
                <a:solidFill>
                  <a:srgbClr val="231F20"/>
                </a:solidFill>
                <a:latin typeface="Avenir"/>
                <a:cs typeface="Avenir"/>
              </a:rPr>
              <a:t>Business Administration</a:t>
            </a:r>
            <a:endParaRPr sz="1800" dirty="0">
              <a:latin typeface="Avenir"/>
              <a:cs typeface="Avenir"/>
            </a:endParaRPr>
          </a:p>
          <a:p>
            <a:pPr marL="241300" indent="-228600">
              <a:lnSpc>
                <a:spcPct val="100000"/>
              </a:lnSpc>
              <a:spcBef>
                <a:spcPts val="40"/>
              </a:spcBef>
              <a:buChar char="•"/>
              <a:tabLst>
                <a:tab pos="241300" algn="l"/>
              </a:tabLst>
            </a:pPr>
            <a:r>
              <a:rPr sz="1800" dirty="0">
                <a:solidFill>
                  <a:srgbClr val="231F20"/>
                </a:solidFill>
                <a:latin typeface="Avenir"/>
                <a:cs typeface="Avenir"/>
              </a:rPr>
              <a:t>Economic</a:t>
            </a:r>
            <a:r>
              <a:rPr lang="en-US" sz="1800" dirty="0">
                <a:solidFill>
                  <a:srgbClr val="231F20"/>
                </a:solidFill>
                <a:latin typeface="Avenir"/>
                <a:cs typeface="Avenir"/>
              </a:rPr>
              <a:t>s</a:t>
            </a:r>
            <a:endParaRPr dirty="0">
              <a:latin typeface="Avenir"/>
              <a:cs typeface="Avenir"/>
            </a:endParaRPr>
          </a:p>
          <a:p>
            <a:pPr marL="241300" indent="-228600">
              <a:lnSpc>
                <a:spcPct val="100000"/>
              </a:lnSpc>
              <a:spcBef>
                <a:spcPts val="40"/>
              </a:spcBef>
              <a:buChar char="•"/>
              <a:tabLst>
                <a:tab pos="241300" algn="l"/>
              </a:tabLst>
            </a:pPr>
            <a:r>
              <a:rPr sz="1800" dirty="0">
                <a:solidFill>
                  <a:srgbClr val="231F20"/>
                </a:solidFill>
                <a:latin typeface="Avenir"/>
                <a:cs typeface="Avenir"/>
              </a:rPr>
              <a:t>Finance</a:t>
            </a:r>
            <a:endParaRPr sz="1800" dirty="0">
              <a:latin typeface="Avenir"/>
              <a:cs typeface="Avenir"/>
            </a:endParaRPr>
          </a:p>
          <a:p>
            <a:pPr marL="241300" indent="-228600">
              <a:lnSpc>
                <a:spcPct val="100000"/>
              </a:lnSpc>
              <a:spcBef>
                <a:spcPts val="40"/>
              </a:spcBef>
              <a:buChar char="•"/>
              <a:tabLst>
                <a:tab pos="241300" algn="l"/>
              </a:tabLst>
            </a:pPr>
            <a:r>
              <a:rPr sz="1800" spc="-5" dirty="0">
                <a:solidFill>
                  <a:srgbClr val="231F20"/>
                </a:solidFill>
                <a:latin typeface="Avenir"/>
                <a:cs typeface="Avenir"/>
              </a:rPr>
              <a:t>Healthcare</a:t>
            </a:r>
            <a:r>
              <a:rPr sz="1800" spc="-85" dirty="0">
                <a:solidFill>
                  <a:srgbClr val="231F20"/>
                </a:solidFill>
                <a:latin typeface="Avenir"/>
                <a:cs typeface="Avenir"/>
              </a:rPr>
              <a:t> </a:t>
            </a:r>
            <a:r>
              <a:rPr sz="1800" dirty="0">
                <a:solidFill>
                  <a:srgbClr val="231F20"/>
                </a:solidFill>
                <a:latin typeface="Avenir"/>
                <a:cs typeface="Avenir"/>
              </a:rPr>
              <a:t>Management</a:t>
            </a:r>
            <a:endParaRPr sz="1800" dirty="0">
              <a:latin typeface="Avenir"/>
              <a:cs typeface="Avenir"/>
            </a:endParaRPr>
          </a:p>
          <a:p>
            <a:pPr marL="241300" indent="-228600">
              <a:lnSpc>
                <a:spcPct val="100000"/>
              </a:lnSpc>
              <a:spcBef>
                <a:spcPts val="40"/>
              </a:spcBef>
              <a:buChar char="•"/>
              <a:tabLst>
                <a:tab pos="241300" algn="l"/>
              </a:tabLst>
            </a:pPr>
            <a:r>
              <a:rPr sz="1800" dirty="0">
                <a:solidFill>
                  <a:srgbClr val="231F20"/>
                </a:solidFill>
                <a:latin typeface="Avenir"/>
                <a:cs typeface="Avenir"/>
              </a:rPr>
              <a:t>International</a:t>
            </a:r>
            <a:r>
              <a:rPr sz="1800" spc="-100" dirty="0">
                <a:solidFill>
                  <a:srgbClr val="231F20"/>
                </a:solidFill>
                <a:latin typeface="Avenir"/>
                <a:cs typeface="Avenir"/>
              </a:rPr>
              <a:t> </a:t>
            </a:r>
            <a:r>
              <a:rPr sz="1800" dirty="0">
                <a:solidFill>
                  <a:srgbClr val="231F20"/>
                </a:solidFill>
                <a:latin typeface="Avenir"/>
                <a:cs typeface="Avenir"/>
              </a:rPr>
              <a:t>Business</a:t>
            </a:r>
            <a:endParaRPr sz="1800" dirty="0">
              <a:latin typeface="Avenir"/>
              <a:cs typeface="Avenir"/>
            </a:endParaRPr>
          </a:p>
          <a:p>
            <a:pPr marL="241300" indent="-228600">
              <a:lnSpc>
                <a:spcPct val="100000"/>
              </a:lnSpc>
              <a:spcBef>
                <a:spcPts val="40"/>
              </a:spcBef>
              <a:buChar char="•"/>
              <a:tabLst>
                <a:tab pos="241300" algn="l"/>
              </a:tabLst>
            </a:pPr>
            <a:r>
              <a:rPr sz="1800" dirty="0">
                <a:solidFill>
                  <a:srgbClr val="231F20"/>
                </a:solidFill>
                <a:latin typeface="Avenir"/>
                <a:cs typeface="Avenir"/>
              </a:rPr>
              <a:t>Marketing</a:t>
            </a:r>
            <a:endParaRPr sz="1800" dirty="0">
              <a:latin typeface="Avenir"/>
              <a:cs typeface="Avenir"/>
            </a:endParaRPr>
          </a:p>
          <a:p>
            <a:pPr marL="241300" indent="-228600">
              <a:lnSpc>
                <a:spcPts val="2120"/>
              </a:lnSpc>
              <a:buChar char="•"/>
              <a:tabLst>
                <a:tab pos="241300" algn="l"/>
              </a:tabLst>
            </a:pPr>
            <a:r>
              <a:rPr sz="1800" dirty="0">
                <a:solidFill>
                  <a:srgbClr val="231F20"/>
                </a:solidFill>
                <a:latin typeface="Avenir"/>
                <a:cs typeface="Avenir"/>
              </a:rPr>
              <a:t>PGA Golf</a:t>
            </a:r>
            <a:r>
              <a:rPr sz="1800" spc="-100" dirty="0">
                <a:solidFill>
                  <a:srgbClr val="231F20"/>
                </a:solidFill>
                <a:latin typeface="Avenir"/>
                <a:cs typeface="Avenir"/>
              </a:rPr>
              <a:t> </a:t>
            </a:r>
            <a:r>
              <a:rPr sz="1800" dirty="0">
                <a:solidFill>
                  <a:srgbClr val="231F20"/>
                </a:solidFill>
                <a:latin typeface="Avenir"/>
                <a:cs typeface="Avenir"/>
              </a:rPr>
              <a:t>Management</a:t>
            </a:r>
            <a:endParaRPr sz="1800" dirty="0">
              <a:latin typeface="Avenir"/>
              <a:cs typeface="Avenir"/>
            </a:endParaRPr>
          </a:p>
          <a:p>
            <a:pPr marL="241300" indent="-228600">
              <a:lnSpc>
                <a:spcPct val="100000"/>
              </a:lnSpc>
              <a:spcBef>
                <a:spcPts val="40"/>
              </a:spcBef>
              <a:buChar char="•"/>
              <a:tabLst>
                <a:tab pos="241300" algn="l"/>
              </a:tabLst>
            </a:pPr>
            <a:r>
              <a:rPr sz="1800" spc="-35" dirty="0">
                <a:solidFill>
                  <a:srgbClr val="231F20"/>
                </a:solidFill>
                <a:latin typeface="Avenir"/>
                <a:cs typeface="Avenir"/>
              </a:rPr>
              <a:t>Trust </a:t>
            </a:r>
            <a:r>
              <a:rPr sz="1800" dirty="0">
                <a:solidFill>
                  <a:srgbClr val="231F20"/>
                </a:solidFill>
                <a:latin typeface="Avenir"/>
                <a:cs typeface="Avenir"/>
              </a:rPr>
              <a:t>&amp; </a:t>
            </a:r>
            <a:r>
              <a:rPr sz="1800" spc="-15" dirty="0">
                <a:solidFill>
                  <a:srgbClr val="231F20"/>
                </a:solidFill>
                <a:latin typeface="Avenir"/>
                <a:cs typeface="Avenir"/>
              </a:rPr>
              <a:t>Wealth</a:t>
            </a:r>
            <a:r>
              <a:rPr sz="1800" spc="-55" dirty="0">
                <a:solidFill>
                  <a:srgbClr val="231F20"/>
                </a:solidFill>
                <a:latin typeface="Avenir"/>
                <a:cs typeface="Avenir"/>
              </a:rPr>
              <a:t> </a:t>
            </a:r>
            <a:r>
              <a:rPr sz="1800" dirty="0">
                <a:solidFill>
                  <a:srgbClr val="231F20"/>
                </a:solidFill>
                <a:latin typeface="Avenir"/>
                <a:cs typeface="Avenir"/>
              </a:rPr>
              <a:t>Management</a:t>
            </a:r>
            <a:endParaRPr lang="en-US" dirty="0">
              <a:solidFill>
                <a:srgbClr val="231F20"/>
              </a:solidFill>
              <a:latin typeface="Avenir"/>
              <a:cs typeface="Avenir"/>
            </a:endParaRPr>
          </a:p>
          <a:p>
            <a:pPr marL="469900" lvl="1">
              <a:spcBef>
                <a:spcPts val="40"/>
              </a:spcBef>
              <a:tabLst>
                <a:tab pos="241300" algn="l"/>
              </a:tabLst>
            </a:pPr>
            <a:endParaRPr lang="en-US" dirty="0">
              <a:solidFill>
                <a:srgbClr val="231F20"/>
              </a:solidFill>
              <a:latin typeface="Avenir"/>
              <a:cs typeface="Avenir"/>
            </a:endParaRPr>
          </a:p>
          <a:p>
            <a:pPr marL="241300" indent="-228600">
              <a:spcBef>
                <a:spcPts val="40"/>
              </a:spcBef>
              <a:buChar char="•"/>
              <a:tabLst>
                <a:tab pos="241300" algn="l"/>
              </a:tabLst>
            </a:pPr>
            <a:r>
              <a:rPr lang="en-US" dirty="0">
                <a:solidFill>
                  <a:srgbClr val="231F20"/>
                </a:solidFill>
                <a:latin typeface="Avenir"/>
                <a:cs typeface="Avenir"/>
              </a:rPr>
              <a:t>MBA (4+1)</a:t>
            </a:r>
          </a:p>
          <a:p>
            <a:pPr marL="241300" indent="-228600">
              <a:spcBef>
                <a:spcPts val="40"/>
              </a:spcBef>
              <a:buChar char="•"/>
              <a:tabLst>
                <a:tab pos="241300" algn="l"/>
              </a:tabLst>
            </a:pPr>
            <a:r>
              <a:rPr lang="en-US" dirty="0">
                <a:solidFill>
                  <a:srgbClr val="231F20"/>
                </a:solidFill>
                <a:latin typeface="Avenir"/>
                <a:cs typeface="Avenir"/>
              </a:rPr>
              <a:t>MTWM</a:t>
            </a:r>
          </a:p>
          <a:p>
            <a:pPr marL="241300" indent="-228600">
              <a:spcBef>
                <a:spcPts val="40"/>
              </a:spcBef>
              <a:buChar char="•"/>
              <a:tabLst>
                <a:tab pos="241300" algn="l"/>
              </a:tabLst>
            </a:pPr>
            <a:r>
              <a:rPr lang="en-US" dirty="0">
                <a:solidFill>
                  <a:srgbClr val="231F20"/>
                </a:solidFill>
                <a:latin typeface="Avenir"/>
                <a:cs typeface="Avenir"/>
              </a:rPr>
              <a:t>MAcc</a:t>
            </a:r>
          </a:p>
          <a:p>
            <a:pPr marL="241300" indent="-228600">
              <a:spcBef>
                <a:spcPts val="40"/>
              </a:spcBef>
              <a:buChar char="•"/>
              <a:tabLst>
                <a:tab pos="241300" algn="l"/>
              </a:tabLst>
            </a:pPr>
            <a:endParaRPr lang="en-US" dirty="0">
              <a:solidFill>
                <a:srgbClr val="231F20"/>
              </a:solidFill>
              <a:latin typeface="Avenir"/>
              <a:cs typeface="Avenir"/>
            </a:endParaRPr>
          </a:p>
          <a:p>
            <a:pPr marL="241300" indent="-228600">
              <a:spcBef>
                <a:spcPts val="40"/>
              </a:spcBef>
              <a:buChar char="•"/>
              <a:tabLst>
                <a:tab pos="241300" algn="l"/>
              </a:tabLst>
            </a:pPr>
            <a:r>
              <a:rPr lang="en-US" dirty="0">
                <a:solidFill>
                  <a:srgbClr val="231F20"/>
                </a:solidFill>
                <a:latin typeface="Avenir"/>
                <a:cs typeface="Avenir"/>
              </a:rPr>
              <a:t>AA offered in General Business</a:t>
            </a:r>
            <a:endParaRPr dirty="0">
              <a:latin typeface="Avenir"/>
              <a:cs typeface="Avenir"/>
            </a:endParaRPr>
          </a:p>
        </p:txBody>
      </p:sp>
      <p:sp>
        <p:nvSpPr>
          <p:cNvPr id="19" name="object 7"/>
          <p:cNvSpPr/>
          <p:nvPr/>
        </p:nvSpPr>
        <p:spPr>
          <a:xfrm>
            <a:off x="457200" y="342900"/>
            <a:ext cx="7174991" cy="576681"/>
          </a:xfrm>
          <a:prstGeom prst="rect">
            <a:avLst/>
          </a:prstGeom>
          <a:blipFill>
            <a:blip r:embed="rId7" cstate="print"/>
            <a:stretch>
              <a:fillRect/>
            </a:stretch>
          </a:blipFill>
        </p:spPr>
        <p:txBody>
          <a:bodyPr wrap="square" lIns="0" tIns="0" rIns="0" bIns="0" rtlCol="0"/>
          <a:lstStyle/>
          <a:p>
            <a:endParaRPr dirty="0"/>
          </a:p>
        </p:txBody>
      </p:sp>
      <p:sp>
        <p:nvSpPr>
          <p:cNvPr id="20" name="object 8"/>
          <p:cNvSpPr txBox="1">
            <a:spLocks noGrp="1"/>
          </p:cNvSpPr>
          <p:nvPr>
            <p:ph type="title"/>
          </p:nvPr>
        </p:nvSpPr>
        <p:spPr>
          <a:xfrm>
            <a:off x="1586026" y="442026"/>
            <a:ext cx="5424374" cy="391160"/>
          </a:xfrm>
          <a:prstGeom prst="rect">
            <a:avLst/>
          </a:prstGeom>
        </p:spPr>
        <p:txBody>
          <a:bodyPr vert="horz" wrap="square" lIns="0" tIns="12700" rIns="0" bIns="0" rtlCol="0">
            <a:spAutoFit/>
          </a:bodyPr>
          <a:lstStyle/>
          <a:p>
            <a:pPr marL="12700">
              <a:lnSpc>
                <a:spcPct val="100000"/>
              </a:lnSpc>
              <a:spcBef>
                <a:spcPts val="100"/>
              </a:spcBef>
            </a:pPr>
            <a:r>
              <a:rPr spc="-5" dirty="0">
                <a:latin typeface="Chronicle Text G2"/>
                <a:cs typeface="Chronicle Text G2"/>
              </a:rPr>
              <a:t>Lundy-Fetterman </a:t>
            </a:r>
            <a:r>
              <a:rPr dirty="0"/>
              <a:t>School of</a:t>
            </a:r>
            <a:r>
              <a:rPr spc="-170" dirty="0"/>
              <a:t> </a:t>
            </a:r>
            <a:r>
              <a:rPr dirty="0"/>
              <a:t>Business</a:t>
            </a:r>
          </a:p>
        </p:txBody>
      </p:sp>
    </p:spTree>
    <p:extLst>
      <p:ext uri="{BB962C8B-B14F-4D97-AF65-F5344CB8AC3E}">
        <p14:creationId xmlns:p14="http://schemas.microsoft.com/office/powerpoint/2010/main" val="389339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
          <p:cNvSpPr/>
          <p:nvPr/>
        </p:nvSpPr>
        <p:spPr>
          <a:xfrm>
            <a:off x="6499555" y="2481084"/>
            <a:ext cx="3215944" cy="702233"/>
          </a:xfrm>
          <a:prstGeom prst="rect">
            <a:avLst/>
          </a:prstGeom>
          <a:blipFill>
            <a:blip r:embed="rId3" cstate="print"/>
            <a:stretch>
              <a:fillRect/>
            </a:stretch>
          </a:blipFill>
        </p:spPr>
        <p:txBody>
          <a:bodyPr wrap="square" lIns="0" tIns="0" rIns="0" bIns="0" rtlCol="0"/>
          <a:lstStyle/>
          <a:p>
            <a:endParaRPr dirty="0"/>
          </a:p>
        </p:txBody>
      </p:sp>
      <p:sp>
        <p:nvSpPr>
          <p:cNvPr id="21" name="object 3"/>
          <p:cNvSpPr/>
          <p:nvPr/>
        </p:nvSpPr>
        <p:spPr>
          <a:xfrm>
            <a:off x="5907392" y="1412506"/>
            <a:ext cx="3808107" cy="702233"/>
          </a:xfrm>
          <a:prstGeom prst="rect">
            <a:avLst/>
          </a:prstGeom>
          <a:blipFill>
            <a:blip r:embed="rId4" cstate="print"/>
            <a:stretch>
              <a:fillRect/>
            </a:stretch>
          </a:blipFill>
        </p:spPr>
        <p:txBody>
          <a:bodyPr wrap="square" lIns="0" tIns="0" rIns="0" bIns="0" rtlCol="0"/>
          <a:lstStyle/>
          <a:p>
            <a:endParaRPr dirty="0"/>
          </a:p>
        </p:txBody>
      </p:sp>
      <p:sp>
        <p:nvSpPr>
          <p:cNvPr id="22" name="object 4"/>
          <p:cNvSpPr/>
          <p:nvPr/>
        </p:nvSpPr>
        <p:spPr>
          <a:xfrm>
            <a:off x="5896965" y="3550056"/>
            <a:ext cx="3818534" cy="702233"/>
          </a:xfrm>
          <a:prstGeom prst="rect">
            <a:avLst/>
          </a:prstGeom>
          <a:blipFill>
            <a:blip r:embed="rId5" cstate="print"/>
            <a:stretch>
              <a:fillRect/>
            </a:stretch>
          </a:blipFill>
        </p:spPr>
        <p:txBody>
          <a:bodyPr wrap="square" lIns="0" tIns="0" rIns="0" bIns="0" rtlCol="0"/>
          <a:lstStyle/>
          <a:p>
            <a:endParaRPr dirty="0"/>
          </a:p>
        </p:txBody>
      </p:sp>
      <p:sp>
        <p:nvSpPr>
          <p:cNvPr id="23" name="object 5"/>
          <p:cNvSpPr/>
          <p:nvPr/>
        </p:nvSpPr>
        <p:spPr>
          <a:xfrm>
            <a:off x="5300954" y="339979"/>
            <a:ext cx="4412869" cy="710895"/>
          </a:xfrm>
          <a:prstGeom prst="rect">
            <a:avLst/>
          </a:prstGeom>
          <a:blipFill>
            <a:blip r:embed="rId6" cstate="print"/>
            <a:stretch>
              <a:fillRect/>
            </a:stretch>
          </a:blipFill>
        </p:spPr>
        <p:txBody>
          <a:bodyPr wrap="square" lIns="0" tIns="0" rIns="0" bIns="0" rtlCol="0"/>
          <a:lstStyle/>
          <a:p>
            <a:endParaRPr dirty="0"/>
          </a:p>
        </p:txBody>
      </p:sp>
      <p:sp>
        <p:nvSpPr>
          <p:cNvPr id="24" name="object 6"/>
          <p:cNvSpPr/>
          <p:nvPr/>
        </p:nvSpPr>
        <p:spPr>
          <a:xfrm>
            <a:off x="5300954" y="4607052"/>
            <a:ext cx="4412869" cy="710895"/>
          </a:xfrm>
          <a:prstGeom prst="rect">
            <a:avLst/>
          </a:prstGeom>
          <a:blipFill>
            <a:blip r:embed="rId7" cstate="print"/>
            <a:stretch>
              <a:fillRect/>
            </a:stretch>
          </a:blipFill>
        </p:spPr>
        <p:txBody>
          <a:bodyPr wrap="square" lIns="0" tIns="0" rIns="0" bIns="0" rtlCol="0"/>
          <a:lstStyle/>
          <a:p>
            <a:endParaRPr dirty="0"/>
          </a:p>
        </p:txBody>
      </p:sp>
      <p:sp>
        <p:nvSpPr>
          <p:cNvPr id="25" name="object 7"/>
          <p:cNvSpPr/>
          <p:nvPr/>
        </p:nvSpPr>
        <p:spPr>
          <a:xfrm>
            <a:off x="342900" y="339979"/>
            <a:ext cx="5981128" cy="4974971"/>
          </a:xfrm>
          <a:prstGeom prst="rect">
            <a:avLst/>
          </a:prstGeom>
          <a:blipFill>
            <a:blip r:embed="rId8" cstate="print"/>
            <a:stretch>
              <a:fillRect/>
            </a:stretch>
          </a:blipFill>
        </p:spPr>
        <p:txBody>
          <a:bodyPr wrap="square" lIns="0" tIns="0" rIns="0" bIns="0" rtlCol="0"/>
          <a:lstStyle/>
          <a:p>
            <a:endParaRPr dirty="0"/>
          </a:p>
        </p:txBody>
      </p:sp>
      <p:sp>
        <p:nvSpPr>
          <p:cNvPr id="26" name="object 8"/>
          <p:cNvSpPr/>
          <p:nvPr/>
        </p:nvSpPr>
        <p:spPr>
          <a:xfrm>
            <a:off x="342900" y="342903"/>
            <a:ext cx="5171440" cy="1048385"/>
          </a:xfrm>
          <a:custGeom>
            <a:avLst/>
            <a:gdLst/>
            <a:ahLst/>
            <a:cxnLst/>
            <a:rect l="l" t="t" r="r" b="b"/>
            <a:pathLst>
              <a:path w="5171440" h="1048385">
                <a:moveTo>
                  <a:pt x="4575860" y="0"/>
                </a:moveTo>
                <a:lnTo>
                  <a:pt x="0" y="0"/>
                </a:lnTo>
                <a:lnTo>
                  <a:pt x="0" y="1048118"/>
                </a:lnTo>
                <a:lnTo>
                  <a:pt x="5170932" y="1048118"/>
                </a:lnTo>
                <a:lnTo>
                  <a:pt x="4575860" y="0"/>
                </a:lnTo>
                <a:close/>
              </a:path>
            </a:pathLst>
          </a:custGeom>
          <a:solidFill>
            <a:srgbClr val="EA7025"/>
          </a:solidFill>
        </p:spPr>
        <p:txBody>
          <a:bodyPr wrap="square" lIns="0" tIns="0" rIns="0" bIns="0" rtlCol="0"/>
          <a:lstStyle/>
          <a:p>
            <a:endParaRPr dirty="0"/>
          </a:p>
        </p:txBody>
      </p:sp>
      <p:sp>
        <p:nvSpPr>
          <p:cNvPr id="27" name="object 9"/>
          <p:cNvSpPr/>
          <p:nvPr/>
        </p:nvSpPr>
        <p:spPr>
          <a:xfrm>
            <a:off x="6440716" y="3638956"/>
            <a:ext cx="452755" cy="512445"/>
          </a:xfrm>
          <a:custGeom>
            <a:avLst/>
            <a:gdLst/>
            <a:ahLst/>
            <a:cxnLst/>
            <a:rect l="l" t="t" r="r" b="b"/>
            <a:pathLst>
              <a:path w="452754" h="512445">
                <a:moveTo>
                  <a:pt x="119062" y="219621"/>
                </a:moveTo>
                <a:lnTo>
                  <a:pt x="47625" y="219621"/>
                </a:lnTo>
                <a:lnTo>
                  <a:pt x="47625" y="390436"/>
                </a:lnTo>
                <a:lnTo>
                  <a:pt x="119062" y="390436"/>
                </a:lnTo>
                <a:lnTo>
                  <a:pt x="119062" y="219621"/>
                </a:lnTo>
                <a:close/>
              </a:path>
              <a:path w="452754" h="512445">
                <a:moveTo>
                  <a:pt x="261937" y="219621"/>
                </a:moveTo>
                <a:lnTo>
                  <a:pt x="190500" y="219621"/>
                </a:lnTo>
                <a:lnTo>
                  <a:pt x="190500" y="390436"/>
                </a:lnTo>
                <a:lnTo>
                  <a:pt x="261937" y="390436"/>
                </a:lnTo>
                <a:lnTo>
                  <a:pt x="261937" y="219621"/>
                </a:lnTo>
                <a:close/>
              </a:path>
              <a:path w="452754" h="512445">
                <a:moveTo>
                  <a:pt x="452424" y="439242"/>
                </a:moveTo>
                <a:lnTo>
                  <a:pt x="0" y="439242"/>
                </a:lnTo>
                <a:lnTo>
                  <a:pt x="0" y="512444"/>
                </a:lnTo>
                <a:lnTo>
                  <a:pt x="452424" y="512444"/>
                </a:lnTo>
                <a:lnTo>
                  <a:pt x="452424" y="439242"/>
                </a:lnTo>
                <a:close/>
              </a:path>
              <a:path w="452754" h="512445">
                <a:moveTo>
                  <a:pt x="404799" y="219621"/>
                </a:moveTo>
                <a:lnTo>
                  <a:pt x="333362" y="219621"/>
                </a:lnTo>
                <a:lnTo>
                  <a:pt x="333362" y="390436"/>
                </a:lnTo>
                <a:lnTo>
                  <a:pt x="404799" y="390436"/>
                </a:lnTo>
                <a:lnTo>
                  <a:pt x="404799" y="219621"/>
                </a:lnTo>
                <a:close/>
              </a:path>
              <a:path w="452754" h="512445">
                <a:moveTo>
                  <a:pt x="226212" y="0"/>
                </a:moveTo>
                <a:lnTo>
                  <a:pt x="0" y="122021"/>
                </a:lnTo>
                <a:lnTo>
                  <a:pt x="0" y="170814"/>
                </a:lnTo>
                <a:lnTo>
                  <a:pt x="452424" y="170814"/>
                </a:lnTo>
                <a:lnTo>
                  <a:pt x="452424" y="122021"/>
                </a:lnTo>
                <a:lnTo>
                  <a:pt x="226212" y="0"/>
                </a:lnTo>
                <a:close/>
              </a:path>
            </a:pathLst>
          </a:custGeom>
          <a:solidFill>
            <a:srgbClr val="FFFFFF"/>
          </a:solidFill>
        </p:spPr>
        <p:txBody>
          <a:bodyPr wrap="square" lIns="0" tIns="0" rIns="0" bIns="0" rtlCol="0"/>
          <a:lstStyle/>
          <a:p>
            <a:endParaRPr dirty="0"/>
          </a:p>
        </p:txBody>
      </p:sp>
      <p:sp>
        <p:nvSpPr>
          <p:cNvPr id="28" name="object 10"/>
          <p:cNvSpPr txBox="1"/>
          <p:nvPr/>
        </p:nvSpPr>
        <p:spPr>
          <a:xfrm>
            <a:off x="7082309" y="3760093"/>
            <a:ext cx="241935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venir"/>
                <a:cs typeface="Avenir"/>
              </a:rPr>
              <a:t>Entrepreneurship</a:t>
            </a:r>
            <a:endParaRPr sz="2400" dirty="0">
              <a:latin typeface="Avenir"/>
              <a:cs typeface="Avenir"/>
            </a:endParaRPr>
          </a:p>
        </p:txBody>
      </p:sp>
      <p:sp>
        <p:nvSpPr>
          <p:cNvPr id="29" name="object 11"/>
          <p:cNvSpPr txBox="1">
            <a:spLocks noGrp="1"/>
          </p:cNvSpPr>
          <p:nvPr>
            <p:ph type="title"/>
          </p:nvPr>
        </p:nvSpPr>
        <p:spPr>
          <a:xfrm>
            <a:off x="5796976" y="465521"/>
            <a:ext cx="3582670" cy="513080"/>
          </a:xfrm>
          <a:prstGeom prst="rect">
            <a:avLst/>
          </a:prstGeom>
        </p:spPr>
        <p:txBody>
          <a:bodyPr vert="horz" wrap="square" lIns="0" tIns="12700" rIns="0" bIns="0" rtlCol="0">
            <a:spAutoFit/>
          </a:bodyPr>
          <a:lstStyle/>
          <a:p>
            <a:pPr marL="12700">
              <a:lnSpc>
                <a:spcPct val="100000"/>
              </a:lnSpc>
              <a:spcBef>
                <a:spcPts val="100"/>
              </a:spcBef>
            </a:pPr>
            <a:r>
              <a:rPr sz="4800" b="1" baseline="-1736" dirty="0">
                <a:latin typeface="Avenir-Black"/>
                <a:cs typeface="Avenir-Black"/>
              </a:rPr>
              <a:t>4+1 </a:t>
            </a:r>
            <a:r>
              <a:rPr sz="2400" dirty="0"/>
              <a:t>MBA</a:t>
            </a:r>
            <a:r>
              <a:rPr sz="2400" spc="-10" dirty="0"/>
              <a:t> </a:t>
            </a:r>
            <a:r>
              <a:rPr lang="en-US" sz="2400" spc="-10" dirty="0"/>
              <a:t>P</a:t>
            </a:r>
            <a:r>
              <a:rPr sz="2400" spc="-10" dirty="0"/>
              <a:t>rogram</a:t>
            </a:r>
            <a:endParaRPr sz="2400" dirty="0">
              <a:latin typeface="Avenir-Black"/>
              <a:cs typeface="Avenir-Black"/>
            </a:endParaRPr>
          </a:p>
        </p:txBody>
      </p:sp>
      <p:sp>
        <p:nvSpPr>
          <p:cNvPr id="30" name="object 12"/>
          <p:cNvSpPr txBox="1"/>
          <p:nvPr/>
        </p:nvSpPr>
        <p:spPr>
          <a:xfrm>
            <a:off x="7327843" y="1619730"/>
            <a:ext cx="2385979" cy="382156"/>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venir"/>
                <a:cs typeface="Avenir"/>
              </a:rPr>
              <a:t>Career</a:t>
            </a:r>
            <a:r>
              <a:rPr sz="2400" spc="-85" dirty="0">
                <a:solidFill>
                  <a:srgbClr val="FFFFFF"/>
                </a:solidFill>
                <a:latin typeface="Avenir"/>
                <a:cs typeface="Avenir"/>
              </a:rPr>
              <a:t> </a:t>
            </a:r>
            <a:r>
              <a:rPr lang="en-US" sz="2400" dirty="0">
                <a:solidFill>
                  <a:srgbClr val="FFFFFF"/>
                </a:solidFill>
                <a:latin typeface="Avenir"/>
                <a:cs typeface="Avenir"/>
              </a:rPr>
              <a:t>S</a:t>
            </a:r>
            <a:r>
              <a:rPr sz="2400" dirty="0">
                <a:solidFill>
                  <a:srgbClr val="FFFFFF"/>
                </a:solidFill>
                <a:latin typeface="Avenir"/>
                <a:cs typeface="Avenir"/>
              </a:rPr>
              <a:t>ervices</a:t>
            </a:r>
            <a:endParaRPr sz="2400" dirty="0">
              <a:latin typeface="Avenir"/>
              <a:cs typeface="Avenir"/>
            </a:endParaRPr>
          </a:p>
        </p:txBody>
      </p:sp>
      <p:sp>
        <p:nvSpPr>
          <p:cNvPr id="31" name="object 13"/>
          <p:cNvSpPr/>
          <p:nvPr/>
        </p:nvSpPr>
        <p:spPr>
          <a:xfrm>
            <a:off x="6632466" y="1552167"/>
            <a:ext cx="445134" cy="422909"/>
          </a:xfrm>
          <a:custGeom>
            <a:avLst/>
            <a:gdLst/>
            <a:ahLst/>
            <a:cxnLst/>
            <a:rect l="l" t="t" r="r" b="b"/>
            <a:pathLst>
              <a:path w="445134" h="422910">
                <a:moveTo>
                  <a:pt x="400342" y="88963"/>
                </a:moveTo>
                <a:lnTo>
                  <a:pt x="44488" y="88963"/>
                </a:lnTo>
                <a:lnTo>
                  <a:pt x="27156" y="92442"/>
                </a:lnTo>
                <a:lnTo>
                  <a:pt x="13100" y="101949"/>
                </a:lnTo>
                <a:lnTo>
                  <a:pt x="3672" y="116084"/>
                </a:lnTo>
                <a:lnTo>
                  <a:pt x="228" y="133451"/>
                </a:lnTo>
                <a:lnTo>
                  <a:pt x="0" y="378091"/>
                </a:lnTo>
                <a:lnTo>
                  <a:pt x="3479" y="395458"/>
                </a:lnTo>
                <a:lnTo>
                  <a:pt x="12985" y="409594"/>
                </a:lnTo>
                <a:lnTo>
                  <a:pt x="27121" y="419100"/>
                </a:lnTo>
                <a:lnTo>
                  <a:pt x="44488" y="422579"/>
                </a:lnTo>
                <a:lnTo>
                  <a:pt x="400342" y="422579"/>
                </a:lnTo>
                <a:lnTo>
                  <a:pt x="417708" y="419100"/>
                </a:lnTo>
                <a:lnTo>
                  <a:pt x="431844" y="409594"/>
                </a:lnTo>
                <a:lnTo>
                  <a:pt x="441350" y="395458"/>
                </a:lnTo>
                <a:lnTo>
                  <a:pt x="444830" y="378091"/>
                </a:lnTo>
                <a:lnTo>
                  <a:pt x="444830" y="133451"/>
                </a:lnTo>
                <a:lnTo>
                  <a:pt x="441350" y="116084"/>
                </a:lnTo>
                <a:lnTo>
                  <a:pt x="431844" y="101949"/>
                </a:lnTo>
                <a:lnTo>
                  <a:pt x="417708" y="92442"/>
                </a:lnTo>
                <a:lnTo>
                  <a:pt x="400342" y="88963"/>
                </a:lnTo>
                <a:close/>
              </a:path>
              <a:path w="445134" h="422910">
                <a:moveTo>
                  <a:pt x="266890" y="0"/>
                </a:moveTo>
                <a:lnTo>
                  <a:pt x="177927" y="0"/>
                </a:lnTo>
                <a:lnTo>
                  <a:pt x="160567" y="3479"/>
                </a:lnTo>
                <a:lnTo>
                  <a:pt x="146435" y="12984"/>
                </a:lnTo>
                <a:lnTo>
                  <a:pt x="136930" y="27115"/>
                </a:lnTo>
                <a:lnTo>
                  <a:pt x="133451" y="44475"/>
                </a:lnTo>
                <a:lnTo>
                  <a:pt x="133451" y="88963"/>
                </a:lnTo>
                <a:lnTo>
                  <a:pt x="177927" y="88963"/>
                </a:lnTo>
                <a:lnTo>
                  <a:pt x="177927" y="44475"/>
                </a:lnTo>
                <a:lnTo>
                  <a:pt x="311378" y="44475"/>
                </a:lnTo>
                <a:lnTo>
                  <a:pt x="307899" y="27115"/>
                </a:lnTo>
                <a:lnTo>
                  <a:pt x="298392" y="12984"/>
                </a:lnTo>
                <a:lnTo>
                  <a:pt x="284257" y="3479"/>
                </a:lnTo>
                <a:lnTo>
                  <a:pt x="266890" y="0"/>
                </a:lnTo>
                <a:close/>
              </a:path>
              <a:path w="445134" h="422910">
                <a:moveTo>
                  <a:pt x="311378" y="44475"/>
                </a:moveTo>
                <a:lnTo>
                  <a:pt x="266890" y="44475"/>
                </a:lnTo>
                <a:lnTo>
                  <a:pt x="266890" y="88963"/>
                </a:lnTo>
                <a:lnTo>
                  <a:pt x="311378" y="88963"/>
                </a:lnTo>
                <a:lnTo>
                  <a:pt x="311378" y="44475"/>
                </a:lnTo>
                <a:close/>
              </a:path>
            </a:pathLst>
          </a:custGeom>
          <a:solidFill>
            <a:srgbClr val="FFFFFF"/>
          </a:solidFill>
        </p:spPr>
        <p:txBody>
          <a:bodyPr wrap="square" lIns="0" tIns="0" rIns="0" bIns="0" rtlCol="0"/>
          <a:lstStyle/>
          <a:p>
            <a:endParaRPr dirty="0"/>
          </a:p>
        </p:txBody>
      </p:sp>
      <p:sp>
        <p:nvSpPr>
          <p:cNvPr id="32" name="object 14"/>
          <p:cNvSpPr txBox="1"/>
          <p:nvPr/>
        </p:nvSpPr>
        <p:spPr>
          <a:xfrm>
            <a:off x="7613540" y="2675577"/>
            <a:ext cx="188341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venir"/>
                <a:cs typeface="Avenir"/>
              </a:rPr>
              <a:t>Peer</a:t>
            </a:r>
            <a:r>
              <a:rPr sz="2400" spc="-100" dirty="0">
                <a:solidFill>
                  <a:srgbClr val="FFFFFF"/>
                </a:solidFill>
                <a:latin typeface="Avenir"/>
                <a:cs typeface="Avenir"/>
              </a:rPr>
              <a:t> </a:t>
            </a:r>
            <a:r>
              <a:rPr lang="en-US" sz="2400" dirty="0">
                <a:solidFill>
                  <a:srgbClr val="FFFFFF"/>
                </a:solidFill>
                <a:latin typeface="Avenir"/>
                <a:cs typeface="Avenir"/>
              </a:rPr>
              <a:t>M</a:t>
            </a:r>
            <a:r>
              <a:rPr sz="2400" dirty="0">
                <a:solidFill>
                  <a:srgbClr val="FFFFFF"/>
                </a:solidFill>
                <a:latin typeface="Avenir"/>
                <a:cs typeface="Avenir"/>
              </a:rPr>
              <a:t>entors</a:t>
            </a:r>
            <a:endParaRPr sz="2400" dirty="0">
              <a:latin typeface="Avenir"/>
              <a:cs typeface="Avenir"/>
            </a:endParaRPr>
          </a:p>
        </p:txBody>
      </p:sp>
      <p:sp>
        <p:nvSpPr>
          <p:cNvPr id="33" name="object 15"/>
          <p:cNvSpPr/>
          <p:nvPr/>
        </p:nvSpPr>
        <p:spPr>
          <a:xfrm>
            <a:off x="6970503" y="2609830"/>
            <a:ext cx="445134" cy="445134"/>
          </a:xfrm>
          <a:custGeom>
            <a:avLst/>
            <a:gdLst/>
            <a:ahLst/>
            <a:cxnLst/>
            <a:rect l="l" t="t" r="r" b="b"/>
            <a:pathLst>
              <a:path w="445134" h="445135">
                <a:moveTo>
                  <a:pt x="422490" y="88950"/>
                </a:moveTo>
                <a:lnTo>
                  <a:pt x="378015" y="88950"/>
                </a:lnTo>
                <a:lnTo>
                  <a:pt x="378015" y="289077"/>
                </a:lnTo>
                <a:lnTo>
                  <a:pt x="88938" y="289077"/>
                </a:lnTo>
                <a:lnTo>
                  <a:pt x="88938" y="333552"/>
                </a:lnTo>
                <a:lnTo>
                  <a:pt x="90692" y="342187"/>
                </a:lnTo>
                <a:lnTo>
                  <a:pt x="95470" y="349257"/>
                </a:lnTo>
                <a:lnTo>
                  <a:pt x="102541" y="354035"/>
                </a:lnTo>
                <a:lnTo>
                  <a:pt x="111175" y="355790"/>
                </a:lnTo>
                <a:lnTo>
                  <a:pt x="355777" y="355790"/>
                </a:lnTo>
                <a:lnTo>
                  <a:pt x="444728" y="444741"/>
                </a:lnTo>
                <a:lnTo>
                  <a:pt x="444728" y="111188"/>
                </a:lnTo>
                <a:lnTo>
                  <a:pt x="442973" y="102554"/>
                </a:lnTo>
                <a:lnTo>
                  <a:pt x="438196" y="95483"/>
                </a:lnTo>
                <a:lnTo>
                  <a:pt x="431125" y="90705"/>
                </a:lnTo>
                <a:lnTo>
                  <a:pt x="422490" y="88950"/>
                </a:lnTo>
                <a:close/>
              </a:path>
              <a:path w="445134" h="445135">
                <a:moveTo>
                  <a:pt x="311302" y="0"/>
                </a:moveTo>
                <a:lnTo>
                  <a:pt x="22237" y="0"/>
                </a:lnTo>
                <a:lnTo>
                  <a:pt x="13603" y="1754"/>
                </a:lnTo>
                <a:lnTo>
                  <a:pt x="6532" y="6532"/>
                </a:lnTo>
                <a:lnTo>
                  <a:pt x="1754" y="13603"/>
                </a:lnTo>
                <a:lnTo>
                  <a:pt x="0" y="22237"/>
                </a:lnTo>
                <a:lnTo>
                  <a:pt x="0" y="333552"/>
                </a:lnTo>
                <a:lnTo>
                  <a:pt x="88938" y="244601"/>
                </a:lnTo>
                <a:lnTo>
                  <a:pt x="311302" y="244601"/>
                </a:lnTo>
                <a:lnTo>
                  <a:pt x="319936" y="242847"/>
                </a:lnTo>
                <a:lnTo>
                  <a:pt x="327007" y="238069"/>
                </a:lnTo>
                <a:lnTo>
                  <a:pt x="331785" y="230998"/>
                </a:lnTo>
                <a:lnTo>
                  <a:pt x="333540" y="222364"/>
                </a:lnTo>
                <a:lnTo>
                  <a:pt x="333540" y="22237"/>
                </a:lnTo>
                <a:lnTo>
                  <a:pt x="331785" y="13603"/>
                </a:lnTo>
                <a:lnTo>
                  <a:pt x="327007" y="6532"/>
                </a:lnTo>
                <a:lnTo>
                  <a:pt x="319936" y="1754"/>
                </a:lnTo>
                <a:lnTo>
                  <a:pt x="311302" y="0"/>
                </a:lnTo>
                <a:close/>
              </a:path>
            </a:pathLst>
          </a:custGeom>
          <a:solidFill>
            <a:srgbClr val="FFFFFF"/>
          </a:solidFill>
        </p:spPr>
        <p:txBody>
          <a:bodyPr wrap="square" lIns="0" tIns="0" rIns="0" bIns="0" rtlCol="0"/>
          <a:lstStyle/>
          <a:p>
            <a:endParaRPr dirty="0"/>
          </a:p>
        </p:txBody>
      </p:sp>
      <p:sp>
        <p:nvSpPr>
          <p:cNvPr id="34" name="object 16"/>
          <p:cNvSpPr txBox="1"/>
          <p:nvPr/>
        </p:nvSpPr>
        <p:spPr>
          <a:xfrm>
            <a:off x="6480554" y="4799680"/>
            <a:ext cx="221551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venir"/>
                <a:cs typeface="Avenir"/>
              </a:rPr>
              <a:t>Paid</a:t>
            </a:r>
            <a:r>
              <a:rPr sz="2400" spc="-100" dirty="0">
                <a:solidFill>
                  <a:srgbClr val="FFFFFF"/>
                </a:solidFill>
                <a:latin typeface="Avenir"/>
                <a:cs typeface="Avenir"/>
              </a:rPr>
              <a:t> </a:t>
            </a:r>
            <a:r>
              <a:rPr lang="en-US" sz="2400" dirty="0">
                <a:solidFill>
                  <a:srgbClr val="FFFFFF"/>
                </a:solidFill>
                <a:latin typeface="Avenir"/>
                <a:cs typeface="Avenir"/>
              </a:rPr>
              <a:t>I</a:t>
            </a:r>
            <a:r>
              <a:rPr sz="2400" dirty="0">
                <a:solidFill>
                  <a:srgbClr val="FFFFFF"/>
                </a:solidFill>
                <a:latin typeface="Avenir"/>
                <a:cs typeface="Avenir"/>
              </a:rPr>
              <a:t>nternships</a:t>
            </a:r>
            <a:endParaRPr sz="2400" dirty="0">
              <a:latin typeface="Avenir"/>
              <a:cs typeface="Avenir"/>
            </a:endParaRPr>
          </a:p>
        </p:txBody>
      </p:sp>
      <p:sp>
        <p:nvSpPr>
          <p:cNvPr id="35" name="object 17"/>
          <p:cNvSpPr/>
          <p:nvPr/>
        </p:nvSpPr>
        <p:spPr>
          <a:xfrm>
            <a:off x="6012174" y="4706284"/>
            <a:ext cx="292735" cy="515620"/>
          </a:xfrm>
          <a:custGeom>
            <a:avLst/>
            <a:gdLst/>
            <a:ahLst/>
            <a:cxnLst/>
            <a:rect l="l" t="t" r="r" b="b"/>
            <a:pathLst>
              <a:path w="292735" h="515620">
                <a:moveTo>
                  <a:pt x="63246" y="343408"/>
                </a:moveTo>
                <a:lnTo>
                  <a:pt x="0" y="343408"/>
                </a:lnTo>
                <a:lnTo>
                  <a:pt x="10225" y="385318"/>
                </a:lnTo>
                <a:lnTo>
                  <a:pt x="33491" y="417306"/>
                </a:lnTo>
                <a:lnTo>
                  <a:pt x="66456" y="439745"/>
                </a:lnTo>
                <a:lnTo>
                  <a:pt x="105778" y="453009"/>
                </a:lnTo>
                <a:lnTo>
                  <a:pt x="105778" y="515099"/>
                </a:lnTo>
                <a:lnTo>
                  <a:pt x="192011" y="515099"/>
                </a:lnTo>
                <a:lnTo>
                  <a:pt x="192011" y="453580"/>
                </a:lnTo>
                <a:lnTo>
                  <a:pt x="231373" y="441488"/>
                </a:lnTo>
                <a:lnTo>
                  <a:pt x="263326" y="420812"/>
                </a:lnTo>
                <a:lnTo>
                  <a:pt x="275828" y="403504"/>
                </a:lnTo>
                <a:lnTo>
                  <a:pt x="148894" y="403504"/>
                </a:lnTo>
                <a:lnTo>
                  <a:pt x="110978" y="398861"/>
                </a:lnTo>
                <a:lnTo>
                  <a:pt x="85053" y="386114"/>
                </a:lnTo>
                <a:lnTo>
                  <a:pt x="69636" y="367039"/>
                </a:lnTo>
                <a:lnTo>
                  <a:pt x="63246" y="343408"/>
                </a:lnTo>
                <a:close/>
              </a:path>
              <a:path w="292735" h="515620">
                <a:moveTo>
                  <a:pt x="192011" y="0"/>
                </a:moveTo>
                <a:lnTo>
                  <a:pt x="105778" y="0"/>
                </a:lnTo>
                <a:lnTo>
                  <a:pt x="105778" y="61810"/>
                </a:lnTo>
                <a:lnTo>
                  <a:pt x="66533" y="75255"/>
                </a:lnTo>
                <a:lnTo>
                  <a:pt x="34567" y="97259"/>
                </a:lnTo>
                <a:lnTo>
                  <a:pt x="13057" y="127365"/>
                </a:lnTo>
                <a:lnTo>
                  <a:pt x="5181" y="165112"/>
                </a:lnTo>
                <a:lnTo>
                  <a:pt x="15012" y="208777"/>
                </a:lnTo>
                <a:lnTo>
                  <a:pt x="42656" y="241814"/>
                </a:lnTo>
                <a:lnTo>
                  <a:pt x="85334" y="266050"/>
                </a:lnTo>
                <a:lnTo>
                  <a:pt x="140271" y="283311"/>
                </a:lnTo>
                <a:lnTo>
                  <a:pt x="184059" y="297588"/>
                </a:lnTo>
                <a:lnTo>
                  <a:pt x="210334" y="314253"/>
                </a:lnTo>
                <a:lnTo>
                  <a:pt x="223135" y="332687"/>
                </a:lnTo>
                <a:lnTo>
                  <a:pt x="226504" y="352272"/>
                </a:lnTo>
                <a:lnTo>
                  <a:pt x="223311" y="368608"/>
                </a:lnTo>
                <a:lnTo>
                  <a:pt x="211521" y="385294"/>
                </a:lnTo>
                <a:lnTo>
                  <a:pt x="187821" y="398276"/>
                </a:lnTo>
                <a:lnTo>
                  <a:pt x="148894" y="403504"/>
                </a:lnTo>
                <a:lnTo>
                  <a:pt x="275828" y="403504"/>
                </a:lnTo>
                <a:lnTo>
                  <a:pt x="284771" y="391124"/>
                </a:lnTo>
                <a:lnTo>
                  <a:pt x="292608" y="351993"/>
                </a:lnTo>
                <a:lnTo>
                  <a:pt x="280676" y="300401"/>
                </a:lnTo>
                <a:lnTo>
                  <a:pt x="249532" y="264882"/>
                </a:lnTo>
                <a:lnTo>
                  <a:pt x="206154" y="241438"/>
                </a:lnTo>
                <a:lnTo>
                  <a:pt x="116515" y="213161"/>
                </a:lnTo>
                <a:lnTo>
                  <a:pt x="89931" y="199174"/>
                </a:lnTo>
                <a:lnTo>
                  <a:pt x="75582" y="183253"/>
                </a:lnTo>
                <a:lnTo>
                  <a:pt x="71285" y="164541"/>
                </a:lnTo>
                <a:lnTo>
                  <a:pt x="76580" y="143111"/>
                </a:lnTo>
                <a:lnTo>
                  <a:pt x="91873" y="126377"/>
                </a:lnTo>
                <a:lnTo>
                  <a:pt x="116274" y="115492"/>
                </a:lnTo>
                <a:lnTo>
                  <a:pt x="148894" y="111607"/>
                </a:lnTo>
                <a:lnTo>
                  <a:pt x="264009" y="111607"/>
                </a:lnTo>
                <a:lnTo>
                  <a:pt x="259918" y="104201"/>
                </a:lnTo>
                <a:lnTo>
                  <a:pt x="231488" y="78944"/>
                </a:lnTo>
                <a:lnTo>
                  <a:pt x="192011" y="62674"/>
                </a:lnTo>
                <a:lnTo>
                  <a:pt x="192011" y="0"/>
                </a:lnTo>
                <a:close/>
              </a:path>
              <a:path w="292735" h="515620">
                <a:moveTo>
                  <a:pt x="264009" y="111607"/>
                </a:moveTo>
                <a:lnTo>
                  <a:pt x="148894" y="111607"/>
                </a:lnTo>
                <a:lnTo>
                  <a:pt x="181466" y="115966"/>
                </a:lnTo>
                <a:lnTo>
                  <a:pt x="203363" y="128239"/>
                </a:lnTo>
                <a:lnTo>
                  <a:pt x="215990" y="147220"/>
                </a:lnTo>
                <a:lnTo>
                  <a:pt x="220751" y="171704"/>
                </a:lnTo>
                <a:lnTo>
                  <a:pt x="284276" y="171704"/>
                </a:lnTo>
                <a:lnTo>
                  <a:pt x="277461" y="135953"/>
                </a:lnTo>
                <a:lnTo>
                  <a:pt x="264009" y="111607"/>
                </a:lnTo>
                <a:close/>
              </a:path>
            </a:pathLst>
          </a:custGeom>
          <a:solidFill>
            <a:srgbClr val="FFFFFF"/>
          </a:solidFill>
        </p:spPr>
        <p:txBody>
          <a:bodyPr wrap="square" lIns="0" tIns="0" rIns="0" bIns="0" rtlCol="0"/>
          <a:lstStyle/>
          <a:p>
            <a:endParaRPr dirty="0"/>
          </a:p>
        </p:txBody>
      </p:sp>
      <p:sp>
        <p:nvSpPr>
          <p:cNvPr id="36" name="object 18"/>
          <p:cNvSpPr txBox="1"/>
          <p:nvPr/>
        </p:nvSpPr>
        <p:spPr>
          <a:xfrm>
            <a:off x="755364" y="506415"/>
            <a:ext cx="2902236" cy="721360"/>
          </a:xfrm>
          <a:prstGeom prst="rect">
            <a:avLst/>
          </a:prstGeom>
        </p:spPr>
        <p:txBody>
          <a:bodyPr vert="horz" wrap="square" lIns="0" tIns="12700" rIns="0" bIns="0" rtlCol="0">
            <a:spAutoFit/>
          </a:bodyPr>
          <a:lstStyle/>
          <a:p>
            <a:pPr marL="12700">
              <a:lnSpc>
                <a:spcPts val="2740"/>
              </a:lnSpc>
              <a:spcBef>
                <a:spcPts val="100"/>
              </a:spcBef>
            </a:pPr>
            <a:r>
              <a:rPr sz="2400" i="1" spc="-5" dirty="0">
                <a:solidFill>
                  <a:srgbClr val="FFFFFF"/>
                </a:solidFill>
                <a:latin typeface="Chronicle Text G2"/>
                <a:cs typeface="Chronicle Text G2"/>
              </a:rPr>
              <a:t>Lundy-Fetterman</a:t>
            </a:r>
            <a:endParaRPr sz="2400" dirty="0">
              <a:latin typeface="Chronicle Text G2"/>
              <a:cs typeface="Chronicle Text G2"/>
            </a:endParaRPr>
          </a:p>
          <a:p>
            <a:pPr marL="12700">
              <a:lnSpc>
                <a:spcPts val="2740"/>
              </a:lnSpc>
            </a:pPr>
            <a:r>
              <a:rPr sz="2400" dirty="0">
                <a:solidFill>
                  <a:srgbClr val="FFFFFF"/>
                </a:solidFill>
                <a:latin typeface="Avenir"/>
                <a:cs typeface="Avenir"/>
              </a:rPr>
              <a:t>School of</a:t>
            </a:r>
            <a:r>
              <a:rPr sz="2400" spc="-100" dirty="0">
                <a:solidFill>
                  <a:srgbClr val="FFFFFF"/>
                </a:solidFill>
                <a:latin typeface="Avenir"/>
                <a:cs typeface="Avenir"/>
              </a:rPr>
              <a:t> </a:t>
            </a:r>
            <a:r>
              <a:rPr sz="2400" dirty="0">
                <a:solidFill>
                  <a:srgbClr val="FFFFFF"/>
                </a:solidFill>
                <a:latin typeface="Avenir"/>
                <a:cs typeface="Avenir"/>
              </a:rPr>
              <a:t>Business</a:t>
            </a:r>
            <a:endParaRPr sz="2400" dirty="0">
              <a:latin typeface="Avenir"/>
              <a:cs typeface="Avenir"/>
            </a:endParaRPr>
          </a:p>
        </p:txBody>
      </p:sp>
    </p:spTree>
    <p:extLst>
      <p:ext uri="{BB962C8B-B14F-4D97-AF65-F5344CB8AC3E}">
        <p14:creationId xmlns:p14="http://schemas.microsoft.com/office/powerpoint/2010/main" val="2690258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6862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2816</TotalTime>
  <Words>2235</Words>
  <Application>Microsoft Office PowerPoint</Application>
  <PresentationFormat>Custom</PresentationFormat>
  <Paragraphs>333</Paragraphs>
  <Slides>27</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Avenir</vt:lpstr>
      <vt:lpstr>Avenir-Black</vt:lpstr>
      <vt:lpstr>Avenir-Heavy</vt:lpstr>
      <vt:lpstr>Avenir-Light</vt:lpstr>
      <vt:lpstr>Calibri</vt:lpstr>
      <vt:lpstr>Chronicle Text G2</vt:lpstr>
      <vt:lpstr>ChronicleTextG2-Roman</vt:lpstr>
      <vt:lpstr>Office Theme</vt:lpstr>
      <vt:lpstr>PowerPoint Presentation</vt:lpstr>
      <vt:lpstr>North Carolina</vt:lpstr>
      <vt:lpstr>PowerPoint Presentation</vt:lpstr>
      <vt:lpstr>~ 3,300</vt:lpstr>
      <vt:lpstr>PowerPoint Presentation</vt:lpstr>
      <vt:lpstr>Catherine W. Wood School of Nursing Bachelor of Science in Nursing (BSN)</vt:lpstr>
      <vt:lpstr>Jerry M. Wallace School of Osteopathic Medicine</vt:lpstr>
      <vt:lpstr>Lundy-Fetterman School of Business</vt:lpstr>
      <vt:lpstr>4+1 MBA Program</vt:lpstr>
      <vt:lpstr>PowerPoint Presentation</vt:lpstr>
      <vt:lpstr>School of Education Programs</vt:lpstr>
      <vt:lpstr>College of Arts &amp; Sciences</vt:lpstr>
      <vt:lpstr>Biology &amp; Chemistry/Physics</vt:lpstr>
      <vt:lpstr>College of Arts &amp; Sciences Departments</vt:lpstr>
      <vt:lpstr>PowerPoint Presentation</vt:lpstr>
      <vt:lpstr>PowerPoint Presentation</vt:lpstr>
      <vt:lpstr>Norman Adrian Wiggins School of Law</vt:lpstr>
      <vt:lpstr>PowerPoint Presentation</vt:lpstr>
      <vt:lpstr>PowerPoint Presentation</vt:lpstr>
      <vt:lpstr>Global Engagement</vt:lpstr>
      <vt:lpstr>Student  Activities</vt:lpstr>
      <vt:lpstr>Athletics</vt:lpstr>
      <vt:lpstr>PowerPoint Presentation</vt:lpstr>
      <vt:lpstr>PowerPoint Presentation</vt:lpstr>
      <vt:lpstr>PowerPoint Presentation</vt:lpstr>
      <vt:lpstr>Scholarships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mcgaha</dc:creator>
  <cp:lastModifiedBy>Stafford, Christian D</cp:lastModifiedBy>
  <cp:revision>295</cp:revision>
  <dcterms:created xsi:type="dcterms:W3CDTF">2017-08-25T11:09:18Z</dcterms:created>
  <dcterms:modified xsi:type="dcterms:W3CDTF">2023-02-10T14:49:08Z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2017-08-25T00:00:00Z</vt:filetime>
  </property>
  <property fmtid="{D5CDD505-2E9C-101B-9397-08002B2CF9AE}" pid="3" name="Creator">
    <vt:lpwstr>Adobe InDesign CC 2017 (Macintosh)</vt:lpwstr>
  </property>
  <property fmtid="{D5CDD505-2E9C-101B-9397-08002B2CF9AE}" pid="4" name="LastSaved">
    <vt:filetime>2017-08-25T00:00:00Z</vt:filetime>
  </property>
</Properties>
</file>